
<file path=[Content_Types].xml><?xml version="1.0" encoding="utf-8"?>
<Types xmlns="http://schemas.openxmlformats.org/package/2006/content-types">
  <Default Extension="xml" ContentType="application/xml"/>
  <Default Extension="jpeg" ContentType="image/jpeg"/>
  <Default Extension="jpg" ContentType="image/jpeg"/>
  <Default Extension="mp4" ContentType="video/mp4"/>
  <Default Extension="rels" ContentType="application/vnd.openxmlformats-package.relationships+xml"/>
  <Default Extension="mov" ContentType="video/quicktime"/>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4"/>
  </p:notesMasterIdLst>
  <p:sldIdLst>
    <p:sldId id="266" r:id="rId2"/>
    <p:sldId id="257" r:id="rId3"/>
    <p:sldId id="258" r:id="rId4"/>
    <p:sldId id="259" r:id="rId5"/>
    <p:sldId id="260" r:id="rId6"/>
    <p:sldId id="263" r:id="rId7"/>
    <p:sldId id="261" r:id="rId8"/>
    <p:sldId id="267" r:id="rId9"/>
    <p:sldId id="271" r:id="rId10"/>
    <p:sldId id="270" r:id="rId11"/>
    <p:sldId id="277" r:id="rId12"/>
    <p:sldId id="272" r:id="rId13"/>
    <p:sldId id="279" r:id="rId14"/>
    <p:sldId id="278" r:id="rId15"/>
    <p:sldId id="273" r:id="rId16"/>
    <p:sldId id="274" r:id="rId17"/>
    <p:sldId id="275" r:id="rId18"/>
    <p:sldId id="280" r:id="rId19"/>
    <p:sldId id="276" r:id="rId20"/>
    <p:sldId id="264" r:id="rId21"/>
    <p:sldId id="262" r:id="rId22"/>
    <p:sldId id="265"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474"/>
    <p:restoredTop sz="94621"/>
  </p:normalViewPr>
  <p:slideViewPr>
    <p:cSldViewPr snapToGrid="0" snapToObjects="1">
      <p:cViewPr>
        <p:scale>
          <a:sx n="80" d="100"/>
          <a:sy n="80" d="100"/>
        </p:scale>
        <p:origin x="2120" y="432"/>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notesMaster" Target="notesMasters/notesMaster1.xml"/><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5036CA5-B506-A64E-A094-F047B65F8FC6}" type="datetimeFigureOut">
              <a:rPr lang="en-US" smtClean="0"/>
              <a:t>12/12/16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F2CFFE3-E58F-0B4F-B18C-2CC884C39900}" type="slidenum">
              <a:rPr lang="en-US" smtClean="0"/>
              <a:t>‹#›</a:t>
            </a:fld>
            <a:endParaRPr lang="en-US"/>
          </a:p>
        </p:txBody>
      </p:sp>
    </p:spTree>
    <p:extLst>
      <p:ext uri="{BB962C8B-B14F-4D97-AF65-F5344CB8AC3E}">
        <p14:creationId xmlns:p14="http://schemas.microsoft.com/office/powerpoint/2010/main" val="16770029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Insert images from VX photos </a:t>
            </a:r>
            <a:endParaRPr lang="en-US" dirty="0"/>
          </a:p>
        </p:txBody>
      </p:sp>
      <p:sp>
        <p:nvSpPr>
          <p:cNvPr id="4" name="Slide Number Placeholder 3"/>
          <p:cNvSpPr>
            <a:spLocks noGrp="1"/>
          </p:cNvSpPr>
          <p:nvPr>
            <p:ph type="sldNum" sz="quarter" idx="10"/>
          </p:nvPr>
        </p:nvSpPr>
        <p:spPr/>
        <p:txBody>
          <a:bodyPr/>
          <a:lstStyle/>
          <a:p>
            <a:fld id="{C9291476-8EB2-6348-AEE4-FCAF3C0757EC}" type="slidenum">
              <a:rPr lang="en-US" smtClean="0"/>
              <a:t>2</a:t>
            </a:fld>
            <a:endParaRPr lang="en-US"/>
          </a:p>
        </p:txBody>
      </p:sp>
    </p:spTree>
    <p:extLst>
      <p:ext uri="{BB962C8B-B14F-4D97-AF65-F5344CB8AC3E}">
        <p14:creationId xmlns:p14="http://schemas.microsoft.com/office/powerpoint/2010/main" val="18139873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Insert images from VX photos </a:t>
            </a:r>
            <a:endParaRPr lang="en-US" dirty="0"/>
          </a:p>
        </p:txBody>
      </p:sp>
      <p:sp>
        <p:nvSpPr>
          <p:cNvPr id="4" name="Slide Number Placeholder 3"/>
          <p:cNvSpPr>
            <a:spLocks noGrp="1"/>
          </p:cNvSpPr>
          <p:nvPr>
            <p:ph type="sldNum" sz="quarter" idx="10"/>
          </p:nvPr>
        </p:nvSpPr>
        <p:spPr/>
        <p:txBody>
          <a:bodyPr/>
          <a:lstStyle/>
          <a:p>
            <a:fld id="{C9291476-8EB2-6348-AEE4-FCAF3C0757EC}" type="slidenum">
              <a:rPr lang="en-US" smtClean="0"/>
              <a:t>6</a:t>
            </a:fld>
            <a:endParaRPr lang="en-US"/>
          </a:p>
        </p:txBody>
      </p:sp>
    </p:spTree>
    <p:extLst>
      <p:ext uri="{BB962C8B-B14F-4D97-AF65-F5344CB8AC3E}">
        <p14:creationId xmlns:p14="http://schemas.microsoft.com/office/powerpoint/2010/main" val="18436532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Insert images from VX photos </a:t>
            </a:r>
            <a:endParaRPr lang="en-US" dirty="0"/>
          </a:p>
        </p:txBody>
      </p:sp>
      <p:sp>
        <p:nvSpPr>
          <p:cNvPr id="4" name="Slide Number Placeholder 3"/>
          <p:cNvSpPr>
            <a:spLocks noGrp="1"/>
          </p:cNvSpPr>
          <p:nvPr>
            <p:ph type="sldNum" sz="quarter" idx="10"/>
          </p:nvPr>
        </p:nvSpPr>
        <p:spPr/>
        <p:txBody>
          <a:bodyPr/>
          <a:lstStyle/>
          <a:p>
            <a:fld id="{C9291476-8EB2-6348-AEE4-FCAF3C0757EC}" type="slidenum">
              <a:rPr lang="en-US" smtClean="0"/>
              <a:t>7</a:t>
            </a:fld>
            <a:endParaRPr lang="en-US"/>
          </a:p>
        </p:txBody>
      </p:sp>
    </p:spTree>
    <p:extLst>
      <p:ext uri="{BB962C8B-B14F-4D97-AF65-F5344CB8AC3E}">
        <p14:creationId xmlns:p14="http://schemas.microsoft.com/office/powerpoint/2010/main" val="15669574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Context about his life, intentions, and suicide.</a:t>
            </a:r>
            <a:endParaRPr lang="en-US" dirty="0"/>
          </a:p>
        </p:txBody>
      </p:sp>
      <p:sp>
        <p:nvSpPr>
          <p:cNvPr id="4" name="Slide Number Placeholder 3"/>
          <p:cNvSpPr>
            <a:spLocks noGrp="1"/>
          </p:cNvSpPr>
          <p:nvPr>
            <p:ph type="sldNum" sz="quarter" idx="10"/>
          </p:nvPr>
        </p:nvSpPr>
        <p:spPr/>
        <p:txBody>
          <a:bodyPr/>
          <a:lstStyle/>
          <a:p>
            <a:fld id="{2F2CFFE3-E58F-0B4F-B18C-2CC884C39900}" type="slidenum">
              <a:rPr lang="en-US" smtClean="0"/>
              <a:t>9</a:t>
            </a:fld>
            <a:endParaRPr lang="en-US"/>
          </a:p>
        </p:txBody>
      </p:sp>
    </p:spTree>
    <p:extLst>
      <p:ext uri="{BB962C8B-B14F-4D97-AF65-F5344CB8AC3E}">
        <p14:creationId xmlns:p14="http://schemas.microsoft.com/office/powerpoint/2010/main" val="15886046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Insert close up of </a:t>
            </a:r>
            <a:r>
              <a:rPr lang="en-US" dirty="0" err="1" smtClean="0"/>
              <a:t>lombardi</a:t>
            </a:r>
            <a:r>
              <a:rPr lang="en-US" dirty="0" smtClean="0"/>
              <a:t> map Bush</a:t>
            </a:r>
            <a:r>
              <a:rPr lang="is-IS" dirty="0" smtClean="0"/>
              <a:t>… fade transition</a:t>
            </a:r>
            <a:endParaRPr lang="en-US" dirty="0"/>
          </a:p>
        </p:txBody>
      </p:sp>
      <p:sp>
        <p:nvSpPr>
          <p:cNvPr id="4" name="Slide Number Placeholder 3"/>
          <p:cNvSpPr>
            <a:spLocks noGrp="1"/>
          </p:cNvSpPr>
          <p:nvPr>
            <p:ph type="sldNum" sz="quarter" idx="10"/>
          </p:nvPr>
        </p:nvSpPr>
        <p:spPr/>
        <p:txBody>
          <a:bodyPr/>
          <a:lstStyle/>
          <a:p>
            <a:fld id="{2F2CFFE3-E58F-0B4F-B18C-2CC884C39900}" type="slidenum">
              <a:rPr lang="en-US" smtClean="0"/>
              <a:t>11</a:t>
            </a:fld>
            <a:endParaRPr lang="en-US"/>
          </a:p>
        </p:txBody>
      </p:sp>
    </p:spTree>
    <p:extLst>
      <p:ext uri="{BB962C8B-B14F-4D97-AF65-F5344CB8AC3E}">
        <p14:creationId xmlns:p14="http://schemas.microsoft.com/office/powerpoint/2010/main" val="543026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291476-8EB2-6348-AEE4-FCAF3C0757EC}" type="slidenum">
              <a:rPr lang="en-US" smtClean="0"/>
              <a:t>12</a:t>
            </a:fld>
            <a:endParaRPr lang="en-US"/>
          </a:p>
        </p:txBody>
      </p:sp>
    </p:spTree>
    <p:extLst>
      <p:ext uri="{BB962C8B-B14F-4D97-AF65-F5344CB8AC3E}">
        <p14:creationId xmlns:p14="http://schemas.microsoft.com/office/powerpoint/2010/main" val="16727929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291476-8EB2-6348-AEE4-FCAF3C0757EC}" type="slidenum">
              <a:rPr lang="en-US" smtClean="0"/>
              <a:t>13</a:t>
            </a:fld>
            <a:endParaRPr lang="en-US"/>
          </a:p>
        </p:txBody>
      </p:sp>
    </p:spTree>
    <p:extLst>
      <p:ext uri="{BB962C8B-B14F-4D97-AF65-F5344CB8AC3E}">
        <p14:creationId xmlns:p14="http://schemas.microsoft.com/office/powerpoint/2010/main" val="9473357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Description and explanation of this work and show in general. Insert video of bird. </a:t>
            </a:r>
            <a:endParaRPr lang="en-US" dirty="0"/>
          </a:p>
        </p:txBody>
      </p:sp>
      <p:sp>
        <p:nvSpPr>
          <p:cNvPr id="4" name="Slide Number Placeholder 3"/>
          <p:cNvSpPr>
            <a:spLocks noGrp="1"/>
          </p:cNvSpPr>
          <p:nvPr>
            <p:ph type="sldNum" sz="quarter" idx="10"/>
          </p:nvPr>
        </p:nvSpPr>
        <p:spPr/>
        <p:txBody>
          <a:bodyPr/>
          <a:lstStyle/>
          <a:p>
            <a:fld id="{C9291476-8EB2-6348-AEE4-FCAF3C0757EC}" type="slidenum">
              <a:rPr lang="en-US" smtClean="0"/>
              <a:t>14</a:t>
            </a:fld>
            <a:endParaRPr lang="en-US"/>
          </a:p>
        </p:txBody>
      </p:sp>
    </p:spTree>
    <p:extLst>
      <p:ext uri="{BB962C8B-B14F-4D97-AF65-F5344CB8AC3E}">
        <p14:creationId xmlns:p14="http://schemas.microsoft.com/office/powerpoint/2010/main" val="14710454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Rescan, add detail slides w fade transitions to follow. Connect</a:t>
            </a:r>
            <a:r>
              <a:rPr lang="en-US" baseline="0" dirty="0" smtClean="0"/>
              <a:t> to </a:t>
            </a:r>
            <a:r>
              <a:rPr lang="en-US" baseline="0" dirty="0" err="1" smtClean="0"/>
              <a:t>thater</a:t>
            </a:r>
            <a:r>
              <a:rPr lang="en-US" baseline="0" dirty="0" smtClean="0"/>
              <a:t> w context writing</a:t>
            </a:r>
            <a:r>
              <a:rPr lang="is-IS" baseline="0" dirty="0" smtClean="0"/>
              <a:t>… &amp; more images of her work. </a:t>
            </a:r>
            <a:r>
              <a:rPr lang="en-US" baseline="0" dirty="0" smtClean="0"/>
              <a:t>S</a:t>
            </a:r>
            <a:r>
              <a:rPr lang="is-IS" baseline="0" dirty="0" smtClean="0"/>
              <a:t>pread out over several slides.</a:t>
            </a:r>
            <a:endParaRPr lang="en-US" dirty="0"/>
          </a:p>
        </p:txBody>
      </p:sp>
      <p:sp>
        <p:nvSpPr>
          <p:cNvPr id="4" name="Slide Number Placeholder 3"/>
          <p:cNvSpPr>
            <a:spLocks noGrp="1"/>
          </p:cNvSpPr>
          <p:nvPr>
            <p:ph type="sldNum" sz="quarter" idx="10"/>
          </p:nvPr>
        </p:nvSpPr>
        <p:spPr/>
        <p:txBody>
          <a:bodyPr/>
          <a:lstStyle/>
          <a:p>
            <a:fld id="{C9291476-8EB2-6348-AEE4-FCAF3C0757EC}" type="slidenum">
              <a:rPr lang="en-US" smtClean="0"/>
              <a:t>15</a:t>
            </a:fld>
            <a:endParaRPr lang="en-US"/>
          </a:p>
        </p:txBody>
      </p:sp>
    </p:spTree>
    <p:extLst>
      <p:ext uri="{BB962C8B-B14F-4D97-AF65-F5344CB8AC3E}">
        <p14:creationId xmlns:p14="http://schemas.microsoft.com/office/powerpoint/2010/main" val="20497534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Insert images of </a:t>
            </a:r>
            <a:r>
              <a:rPr lang="en-US" dirty="0" err="1" smtClean="0"/>
              <a:t>thater</a:t>
            </a:r>
            <a:r>
              <a:rPr lang="en-US" dirty="0" smtClean="0"/>
              <a:t> that show immersive experience</a:t>
            </a:r>
            <a:endParaRPr lang="en-US" dirty="0"/>
          </a:p>
        </p:txBody>
      </p:sp>
      <p:sp>
        <p:nvSpPr>
          <p:cNvPr id="4" name="Slide Number Placeholder 3"/>
          <p:cNvSpPr>
            <a:spLocks noGrp="1"/>
          </p:cNvSpPr>
          <p:nvPr>
            <p:ph type="sldNum" sz="quarter" idx="10"/>
          </p:nvPr>
        </p:nvSpPr>
        <p:spPr/>
        <p:txBody>
          <a:bodyPr/>
          <a:lstStyle/>
          <a:p>
            <a:fld id="{C9291476-8EB2-6348-AEE4-FCAF3C0757EC}" type="slidenum">
              <a:rPr lang="en-US" smtClean="0"/>
              <a:t>16</a:t>
            </a:fld>
            <a:endParaRPr lang="en-US"/>
          </a:p>
        </p:txBody>
      </p:sp>
    </p:spTree>
    <p:extLst>
      <p:ext uri="{BB962C8B-B14F-4D97-AF65-F5344CB8AC3E}">
        <p14:creationId xmlns:p14="http://schemas.microsoft.com/office/powerpoint/2010/main" val="5060849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Animate video button. Add context writing and detail shots in following slides w fade transition.</a:t>
            </a:r>
            <a:endParaRPr lang="en-US" dirty="0"/>
          </a:p>
        </p:txBody>
      </p:sp>
      <p:sp>
        <p:nvSpPr>
          <p:cNvPr id="4" name="Slide Number Placeholder 3"/>
          <p:cNvSpPr>
            <a:spLocks noGrp="1"/>
          </p:cNvSpPr>
          <p:nvPr>
            <p:ph type="sldNum" sz="quarter" idx="10"/>
          </p:nvPr>
        </p:nvSpPr>
        <p:spPr/>
        <p:txBody>
          <a:bodyPr/>
          <a:lstStyle/>
          <a:p>
            <a:fld id="{C9291476-8EB2-6348-AEE4-FCAF3C0757EC}" type="slidenum">
              <a:rPr lang="en-US" smtClean="0"/>
              <a:t>17</a:t>
            </a:fld>
            <a:endParaRPr lang="en-US"/>
          </a:p>
        </p:txBody>
      </p:sp>
    </p:spTree>
    <p:extLst>
      <p:ext uri="{BB962C8B-B14F-4D97-AF65-F5344CB8AC3E}">
        <p14:creationId xmlns:p14="http://schemas.microsoft.com/office/powerpoint/2010/main" val="8179690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Insert image of </a:t>
            </a:r>
            <a:r>
              <a:rPr lang="en-US" dirty="0" err="1" smtClean="0"/>
              <a:t>delphine</a:t>
            </a:r>
            <a:r>
              <a:rPr lang="en-US" dirty="0" smtClean="0"/>
              <a:t> and quote </a:t>
            </a:r>
            <a:r>
              <a:rPr lang="en-US" dirty="0" err="1" smtClean="0"/>
              <a:t>thater</a:t>
            </a:r>
            <a:r>
              <a:rPr lang="en-US" dirty="0" smtClean="0"/>
              <a:t> from catalog.</a:t>
            </a:r>
            <a:endParaRPr lang="en-US" dirty="0"/>
          </a:p>
        </p:txBody>
      </p:sp>
      <p:sp>
        <p:nvSpPr>
          <p:cNvPr id="4" name="Slide Number Placeholder 3"/>
          <p:cNvSpPr>
            <a:spLocks noGrp="1"/>
          </p:cNvSpPr>
          <p:nvPr>
            <p:ph type="sldNum" sz="quarter" idx="10"/>
          </p:nvPr>
        </p:nvSpPr>
        <p:spPr/>
        <p:txBody>
          <a:bodyPr/>
          <a:lstStyle/>
          <a:p>
            <a:fld id="{2F2CFFE3-E58F-0B4F-B18C-2CC884C39900}" type="slidenum">
              <a:rPr lang="en-US" smtClean="0"/>
              <a:t>18</a:t>
            </a:fld>
            <a:endParaRPr lang="en-US"/>
          </a:p>
        </p:txBody>
      </p:sp>
    </p:spTree>
    <p:extLst>
      <p:ext uri="{BB962C8B-B14F-4D97-AF65-F5344CB8AC3E}">
        <p14:creationId xmlns:p14="http://schemas.microsoft.com/office/powerpoint/2010/main" val="16817041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Insert pic</a:t>
            </a:r>
            <a:r>
              <a:rPr lang="en-US" baseline="0" dirty="0" smtClean="0"/>
              <a:t> of VX projections</a:t>
            </a:r>
            <a:endParaRPr lang="en-US" dirty="0"/>
          </a:p>
        </p:txBody>
      </p:sp>
      <p:sp>
        <p:nvSpPr>
          <p:cNvPr id="4" name="Slide Number Placeholder 3"/>
          <p:cNvSpPr>
            <a:spLocks noGrp="1"/>
          </p:cNvSpPr>
          <p:nvPr>
            <p:ph type="sldNum" sz="quarter" idx="10"/>
          </p:nvPr>
        </p:nvSpPr>
        <p:spPr/>
        <p:txBody>
          <a:bodyPr/>
          <a:lstStyle/>
          <a:p>
            <a:fld id="{C9291476-8EB2-6348-AEE4-FCAF3C0757EC}" type="slidenum">
              <a:rPr lang="en-US" smtClean="0"/>
              <a:t>20</a:t>
            </a:fld>
            <a:endParaRPr lang="en-US"/>
          </a:p>
        </p:txBody>
      </p:sp>
    </p:spTree>
    <p:extLst>
      <p:ext uri="{BB962C8B-B14F-4D97-AF65-F5344CB8AC3E}">
        <p14:creationId xmlns:p14="http://schemas.microsoft.com/office/powerpoint/2010/main" val="7081754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Imsge</a:t>
            </a:r>
            <a:r>
              <a:rPr lang="en-US" dirty="0" smtClean="0"/>
              <a:t> of </a:t>
            </a:r>
            <a:r>
              <a:rPr lang="en-US" dirty="0" err="1" smtClean="0"/>
              <a:t>athena</a:t>
            </a:r>
            <a:r>
              <a:rPr lang="en-US" dirty="0" smtClean="0"/>
              <a:t> in projections</a:t>
            </a:r>
            <a:endParaRPr lang="en-US" dirty="0"/>
          </a:p>
        </p:txBody>
      </p:sp>
      <p:sp>
        <p:nvSpPr>
          <p:cNvPr id="4" name="Slide Number Placeholder 3"/>
          <p:cNvSpPr>
            <a:spLocks noGrp="1"/>
          </p:cNvSpPr>
          <p:nvPr>
            <p:ph type="sldNum" sz="quarter" idx="10"/>
          </p:nvPr>
        </p:nvSpPr>
        <p:spPr/>
        <p:txBody>
          <a:bodyPr/>
          <a:lstStyle/>
          <a:p>
            <a:fld id="{C9291476-8EB2-6348-AEE4-FCAF3C0757EC}" type="slidenum">
              <a:rPr lang="en-US" smtClean="0"/>
              <a:t>22</a:t>
            </a:fld>
            <a:endParaRPr lang="en-US"/>
          </a:p>
        </p:txBody>
      </p:sp>
    </p:spTree>
    <p:extLst>
      <p:ext uri="{BB962C8B-B14F-4D97-AF65-F5344CB8AC3E}">
        <p14:creationId xmlns:p14="http://schemas.microsoft.com/office/powerpoint/2010/main" val="8970078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8AD6BB2-FB39-954F-BE40-020C15639392}" type="datetimeFigureOut">
              <a:rPr lang="en-US" smtClean="0"/>
              <a:t>12/12/16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068464-045E-F34F-9902-2355AE8A9EE8}"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8AD6BB2-FB39-954F-BE40-020C15639392}" type="datetimeFigureOut">
              <a:rPr lang="en-US" smtClean="0"/>
              <a:t>12/12/16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068464-045E-F34F-9902-2355AE8A9EE8}"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8AD6BB2-FB39-954F-BE40-020C15639392}" type="datetimeFigureOut">
              <a:rPr lang="en-US" smtClean="0"/>
              <a:t>12/12/16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068464-045E-F34F-9902-2355AE8A9EE8}"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8AD6BB2-FB39-954F-BE40-020C15639392}" type="datetimeFigureOut">
              <a:rPr lang="en-US" smtClean="0"/>
              <a:t>12/12/16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5068464-045E-F34F-9902-2355AE8A9EE8}"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8AD6BB2-FB39-954F-BE40-020C15639392}" type="datetimeFigureOut">
              <a:rPr lang="en-US" smtClean="0"/>
              <a:t>12/12/16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5068464-045E-F34F-9902-2355AE8A9EE8}"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58AD6BB2-FB39-954F-BE40-020C15639392}" type="datetimeFigureOut">
              <a:rPr lang="en-US" smtClean="0"/>
              <a:t>12/12/16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5068464-045E-F34F-9902-2355AE8A9EE8}"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8AD6BB2-FB39-954F-BE40-020C15639392}" type="datetimeFigureOut">
              <a:rPr lang="en-US" smtClean="0"/>
              <a:t>12/12/16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5068464-045E-F34F-9902-2355AE8A9EE8}"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8AD6BB2-FB39-954F-BE40-020C15639392}" type="datetimeFigureOut">
              <a:rPr lang="en-US" smtClean="0"/>
              <a:t>12/12/16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5068464-045E-F34F-9902-2355AE8A9EE8}"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8AD6BB2-FB39-954F-BE40-020C15639392}" type="datetimeFigureOut">
              <a:rPr lang="en-US" smtClean="0"/>
              <a:t>12/12/16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5068464-045E-F34F-9902-2355AE8A9EE8}"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8AD6BB2-FB39-954F-BE40-020C15639392}" type="datetimeFigureOut">
              <a:rPr lang="en-US" smtClean="0"/>
              <a:t>12/12/16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068464-045E-F34F-9902-2355AE8A9EE8}"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8AD6BB2-FB39-954F-BE40-020C15639392}" type="datetimeFigureOut">
              <a:rPr lang="en-US" smtClean="0"/>
              <a:t>12/12/16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068464-045E-F34F-9902-2355AE8A9EE8}"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8AD6BB2-FB39-954F-BE40-020C15639392}" type="datetimeFigureOut">
              <a:rPr lang="en-US" smtClean="0"/>
              <a:t>12/12/16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5068464-045E-F34F-9902-2355AE8A9EE8}" type="slidenum">
              <a:rPr lang="en-US" smtClean="0"/>
              <a:t>‹#›</a:t>
            </a:fld>
            <a:endParaRPr lang="en-US"/>
          </a:p>
        </p:txBody>
      </p:sp>
    </p:spTree>
    <p:extLst>
      <p:ext uri="{BB962C8B-B14F-4D97-AF65-F5344CB8AC3E}">
        <p14:creationId xmlns:p14="http://schemas.microsoft.com/office/powerpoint/2010/main" val="402977287"/>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5.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eg"/><Relationship Id="rId3" Type="http://schemas.openxmlformats.org/officeDocument/2006/relationships/image" Target="../media/image7.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image" Target="../media/image8.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9.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 Id="rId3" Type="http://schemas.openxmlformats.org/officeDocument/2006/relationships/image" Target="../media/image10.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 Id="rId3" Type="http://schemas.openxmlformats.org/officeDocument/2006/relationships/image" Target="../media/image10.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image" Target="../media/image10.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11.jpeg"/></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4" Type="http://schemas.openxmlformats.org/officeDocument/2006/relationships/image" Target="../media/image13.jpeg"/><Relationship Id="rId5" Type="http://schemas.openxmlformats.org/officeDocument/2006/relationships/image" Target="../media/image14.jpeg"/><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7.xml"/><Relationship Id="rId4" Type="http://schemas.openxmlformats.org/officeDocument/2006/relationships/notesSlide" Target="../notesSlides/notesSlide11.xml"/><Relationship Id="rId5" Type="http://schemas.openxmlformats.org/officeDocument/2006/relationships/image" Target="../media/image15.jpeg"/><Relationship Id="rId6" Type="http://schemas.openxmlformats.org/officeDocument/2006/relationships/image" Target="../media/image16.png"/><Relationship Id="rId1" Type="http://schemas.microsoft.com/office/2007/relationships/media" Target="../media/media1.mp4"/><Relationship Id="rId2" Type="http://schemas.openxmlformats.org/officeDocument/2006/relationships/video" Target="../media/media1.mp4"/></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17.png"/><Relationship Id="rId1" Type="http://schemas.microsoft.com/office/2007/relationships/media" Target="../media/media2.mov"/><Relationship Id="rId2" Type="http://schemas.openxmlformats.org/officeDocument/2006/relationships/video" Target="../media/media2.mov"/></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 Id="rId3" Type="http://schemas.openxmlformats.org/officeDocument/2006/relationships/image" Target="../media/image18.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 Id="rId3" Type="http://schemas.openxmlformats.org/officeDocument/2006/relationships/image" Target="../media/image19.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screen">
            <a:alphaModFix amt="75000"/>
            <a:extLst>
              <a:ext uri="{28A0092B-C50C-407E-A947-70E740481C1C}">
                <a14:useLocalDpi xmlns:a14="http://schemas.microsoft.com/office/drawing/2010/main"/>
              </a:ext>
            </a:extLst>
          </a:blip>
          <a:stretch>
            <a:fillRect/>
          </a:stretch>
        </p:blipFill>
        <p:spPr>
          <a:xfrm>
            <a:off x="952500" y="0"/>
            <a:ext cx="10058400" cy="6705600"/>
          </a:xfrm>
          <a:prstGeom prst="rect">
            <a:avLst/>
          </a:prstGeom>
        </p:spPr>
      </p:pic>
      <p:sp>
        <p:nvSpPr>
          <p:cNvPr id="2" name="Title 1"/>
          <p:cNvSpPr>
            <a:spLocks noGrp="1"/>
          </p:cNvSpPr>
          <p:nvPr>
            <p:ph type="ctrTitle"/>
          </p:nvPr>
        </p:nvSpPr>
        <p:spPr/>
        <p:txBody>
          <a:bodyPr/>
          <a:lstStyle/>
          <a:p>
            <a:r>
              <a:rPr lang="en-US" dirty="0" smtClean="0"/>
              <a:t>Immersive Experience</a:t>
            </a:r>
            <a:endParaRPr lang="en-US" dirty="0"/>
          </a:p>
        </p:txBody>
      </p:sp>
      <p:sp>
        <p:nvSpPr>
          <p:cNvPr id="3" name="Subtitle 2"/>
          <p:cNvSpPr>
            <a:spLocks noGrp="1"/>
          </p:cNvSpPr>
          <p:nvPr>
            <p:ph type="subTitle" idx="1"/>
          </p:nvPr>
        </p:nvSpPr>
        <p:spPr/>
        <p:txBody>
          <a:bodyPr/>
          <a:lstStyle/>
          <a:p>
            <a:r>
              <a:rPr lang="en-US" dirty="0" smtClean="0"/>
              <a:t>Creating Alternate Worlds in Installation Art</a:t>
            </a:r>
          </a:p>
          <a:p>
            <a:endParaRPr lang="en-US" dirty="0" smtClean="0"/>
          </a:p>
          <a:p>
            <a:r>
              <a:rPr lang="en-US" sz="2000" dirty="0"/>
              <a:t>Theoretical musings </a:t>
            </a:r>
            <a:r>
              <a:rPr lang="en-US" sz="2000" dirty="0" smtClean="0"/>
              <a:t>in Studio </a:t>
            </a:r>
            <a:r>
              <a:rPr lang="en-US" sz="2000" dirty="0" err="1" smtClean="0"/>
              <a:t>Xanoi</a:t>
            </a:r>
            <a:r>
              <a:rPr lang="en-US" sz="2000" dirty="0" smtClean="0"/>
              <a:t> with Diana </a:t>
            </a:r>
            <a:r>
              <a:rPr lang="en-US" sz="2000" dirty="0" err="1" smtClean="0"/>
              <a:t>Thater</a:t>
            </a:r>
            <a:endParaRPr lang="en-US" sz="2000" dirty="0" smtClean="0"/>
          </a:p>
        </p:txBody>
      </p:sp>
      <p:sp>
        <p:nvSpPr>
          <p:cNvPr id="4" name="TextBox 3"/>
          <p:cNvSpPr txBox="1"/>
          <p:nvPr/>
        </p:nvSpPr>
        <p:spPr>
          <a:xfrm>
            <a:off x="5082677" y="6246055"/>
            <a:ext cx="2026645" cy="369332"/>
          </a:xfrm>
          <a:prstGeom prst="rect">
            <a:avLst/>
          </a:prstGeom>
          <a:noFill/>
        </p:spPr>
        <p:txBody>
          <a:bodyPr wrap="none" rtlCol="0">
            <a:spAutoFit/>
          </a:bodyPr>
          <a:lstStyle/>
          <a:p>
            <a:r>
              <a:rPr lang="en-US" smtClean="0"/>
              <a:t>Valerie Xanos, 2016</a:t>
            </a:r>
            <a:endParaRPr lang="en-US"/>
          </a:p>
        </p:txBody>
      </p:sp>
    </p:spTree>
    <p:extLst>
      <p:ext uri="{BB962C8B-B14F-4D97-AF65-F5344CB8AC3E}">
        <p14:creationId xmlns:p14="http://schemas.microsoft.com/office/powerpoint/2010/main" val="74108252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976469" y="0"/>
            <a:ext cx="8215531" cy="6161648"/>
          </a:xfrm>
          <a:prstGeom prst="rect">
            <a:avLst/>
          </a:prstGeom>
        </p:spPr>
      </p:pic>
      <p:sp>
        <p:nvSpPr>
          <p:cNvPr id="3" name="Rectangle 2"/>
          <p:cNvSpPr/>
          <p:nvPr/>
        </p:nvSpPr>
        <p:spPr>
          <a:xfrm>
            <a:off x="2011679" y="6316392"/>
            <a:ext cx="10180321" cy="369332"/>
          </a:xfrm>
          <a:prstGeom prst="rect">
            <a:avLst/>
          </a:prstGeom>
        </p:spPr>
        <p:txBody>
          <a:bodyPr wrap="square">
            <a:spAutoFit/>
          </a:bodyPr>
          <a:lstStyle/>
          <a:p>
            <a:r>
              <a:rPr lang="en-US" dirty="0" smtClean="0"/>
              <a:t>Valerie Xanos, </a:t>
            </a:r>
            <a:r>
              <a:rPr lang="en-US" i="1" dirty="0" smtClean="0"/>
              <a:t>The Sublime Light and Dark; An Experiment in Disrupted Projection</a:t>
            </a:r>
            <a:r>
              <a:rPr lang="en-US" dirty="0" smtClean="0"/>
              <a:t>, Digital Projections 2016</a:t>
            </a:r>
            <a:endParaRPr lang="en-US" dirty="0"/>
          </a:p>
        </p:txBody>
      </p:sp>
      <p:sp>
        <p:nvSpPr>
          <p:cNvPr id="4" name="TextBox 3"/>
          <p:cNvSpPr txBox="1"/>
          <p:nvPr/>
        </p:nvSpPr>
        <p:spPr>
          <a:xfrm>
            <a:off x="404551" y="680167"/>
            <a:ext cx="3214255" cy="4801314"/>
          </a:xfrm>
          <a:prstGeom prst="rect">
            <a:avLst/>
          </a:prstGeom>
          <a:noFill/>
        </p:spPr>
        <p:txBody>
          <a:bodyPr wrap="square" rtlCol="0">
            <a:spAutoFit/>
          </a:bodyPr>
          <a:lstStyle/>
          <a:p>
            <a:r>
              <a:rPr lang="en-US" dirty="0" smtClean="0">
                <a:ea typeface="Helvetica" charset="0"/>
                <a:cs typeface="Helvetica" charset="0"/>
              </a:rPr>
              <a:t>I live with a health condition that affects how I interact with the world. I am photo-sensitive, which means that light makes me sick. </a:t>
            </a:r>
            <a:r>
              <a:rPr lang="en-US" dirty="0">
                <a:ea typeface="Helvetica" charset="0"/>
                <a:cs typeface="Helvetica" charset="0"/>
              </a:rPr>
              <a:t>V</a:t>
            </a:r>
            <a:r>
              <a:rPr lang="en-US" dirty="0" smtClean="0">
                <a:ea typeface="Helvetica" charset="0"/>
                <a:cs typeface="Helvetica" charset="0"/>
              </a:rPr>
              <a:t>ery sick. I have not safely experienced direct sunlight since 2001. This photosensitivity also includes many kinds of artificial light. Imagine living in a world of darkness. It provides a lot of challenges as well as interesting experiences. I am not going to write about the illness, because it is NOT the focus of my work. I am not interested in making art about being ill. </a:t>
            </a:r>
            <a:endParaRPr lang="en-US" dirty="0">
              <a:ea typeface="Helvetica" charset="0"/>
              <a:cs typeface="Helvetica" charset="0"/>
            </a:endParaRPr>
          </a:p>
        </p:txBody>
      </p:sp>
    </p:spTree>
    <p:extLst>
      <p:ext uri="{BB962C8B-B14F-4D97-AF65-F5344CB8AC3E}">
        <p14:creationId xmlns:p14="http://schemas.microsoft.com/office/powerpoint/2010/main" val="840503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60218" y="193964"/>
            <a:ext cx="5403273" cy="2585323"/>
          </a:xfrm>
          <a:prstGeom prst="rect">
            <a:avLst/>
          </a:prstGeom>
          <a:noFill/>
        </p:spPr>
        <p:txBody>
          <a:bodyPr wrap="square" rtlCol="0">
            <a:spAutoFit/>
          </a:bodyPr>
          <a:lstStyle/>
          <a:p>
            <a:r>
              <a:rPr lang="en-US" dirty="0" smtClean="0"/>
              <a:t>Rather, this body of work is about the relationship I have with light and dark as a result of this photosensitivity. My positionality to light and dark is psychologically complex. Photosensitivity leads to hypersensitivity which leads to hyperawareness and the position of being lost in an alternate world. In this alternate world, light is toxic, representing sickness, pain, and fear.  Yet memory sensations of light signify warmth, energy, freedom and adventure.</a:t>
            </a:r>
          </a:p>
        </p:txBody>
      </p:sp>
      <p:sp>
        <p:nvSpPr>
          <p:cNvPr id="4" name="Rectangle 3"/>
          <p:cNvSpPr/>
          <p:nvPr/>
        </p:nvSpPr>
        <p:spPr>
          <a:xfrm>
            <a:off x="360218" y="3810276"/>
            <a:ext cx="5403272" cy="2862322"/>
          </a:xfrm>
          <a:prstGeom prst="rect">
            <a:avLst/>
          </a:prstGeom>
        </p:spPr>
        <p:txBody>
          <a:bodyPr wrap="square">
            <a:spAutoFit/>
          </a:bodyPr>
          <a:lstStyle/>
          <a:p>
            <a:r>
              <a:rPr lang="en-US" dirty="0" smtClean="0"/>
              <a:t>Darkness is similarly polarized representing safety, comfort, solitude, freedom and a defense against the light. Darkness can also bring with it sensations of isolation, restriction, fear, and depression. Thus, the alternate world is simultaneously horrifying and beautiful, tragic and sensual, sinister and soothing. There is the perception of being small and held in awe of this larger dangerous world of light and dark. I am never in control, instead subject to the power of Nature. The “otherworld” is sublime. </a:t>
            </a:r>
            <a:endParaRPr lang="en-US" dirty="0"/>
          </a:p>
        </p:txBody>
      </p:sp>
      <p:sp>
        <p:nvSpPr>
          <p:cNvPr id="6" name="TextBox 5"/>
          <p:cNvSpPr txBox="1"/>
          <p:nvPr/>
        </p:nvSpPr>
        <p:spPr>
          <a:xfrm>
            <a:off x="512618" y="3034145"/>
            <a:ext cx="5250872" cy="523220"/>
          </a:xfrm>
          <a:prstGeom prst="rect">
            <a:avLst/>
          </a:prstGeom>
          <a:noFill/>
        </p:spPr>
        <p:txBody>
          <a:bodyPr wrap="square" rtlCol="0">
            <a:spAutoFit/>
          </a:bodyPr>
          <a:lstStyle/>
          <a:p>
            <a:pPr algn="ctr"/>
            <a:r>
              <a:rPr lang="en-US" sz="2800" dirty="0" smtClean="0">
                <a:solidFill>
                  <a:srgbClr val="00B0F0"/>
                </a:solidFill>
                <a:latin typeface="+mj-lt"/>
              </a:rPr>
              <a:t>ALTERNATE WORLD</a:t>
            </a:r>
            <a:endParaRPr lang="en-US" sz="2800" dirty="0">
              <a:solidFill>
                <a:srgbClr val="00B0F0"/>
              </a:solidFill>
              <a:latin typeface="+mj-lt"/>
            </a:endParaRPr>
          </a:p>
        </p:txBody>
      </p:sp>
      <p:pic>
        <p:nvPicPr>
          <p:cNvPr id="7" name="Picture 6"/>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567268" y="0"/>
            <a:ext cx="4572000" cy="6858000"/>
          </a:xfrm>
          <a:prstGeom prst="rect">
            <a:avLst/>
          </a:prstGeom>
        </p:spPr>
      </p:pic>
      <p:sp>
        <p:nvSpPr>
          <p:cNvPr id="2" name="TextBox 1"/>
          <p:cNvSpPr txBox="1"/>
          <p:nvPr/>
        </p:nvSpPr>
        <p:spPr>
          <a:xfrm>
            <a:off x="11366687" y="189683"/>
            <a:ext cx="677108" cy="6478634"/>
          </a:xfrm>
          <a:prstGeom prst="rect">
            <a:avLst/>
          </a:prstGeom>
          <a:noFill/>
        </p:spPr>
        <p:txBody>
          <a:bodyPr vert="vert" wrap="square" rtlCol="0">
            <a:spAutoFit/>
          </a:bodyPr>
          <a:lstStyle/>
          <a:p>
            <a:r>
              <a:rPr lang="en-US" sz="1600" dirty="0" smtClean="0"/>
              <a:t>Valerie Xanos, </a:t>
            </a:r>
            <a:r>
              <a:rPr lang="en-US" sz="1600" i="1" dirty="0" smtClean="0"/>
              <a:t>Untitled from ‘Alternate Dimensions - Through the Wormhole’ Series</a:t>
            </a:r>
            <a:r>
              <a:rPr lang="en-US" sz="1600" dirty="0" smtClean="0"/>
              <a:t>, Digital Photograph, 2016 </a:t>
            </a:r>
            <a:endParaRPr lang="en-US" sz="1600" dirty="0"/>
          </a:p>
        </p:txBody>
      </p:sp>
    </p:spTree>
    <p:extLst>
      <p:ext uri="{BB962C8B-B14F-4D97-AF65-F5344CB8AC3E}">
        <p14:creationId xmlns:p14="http://schemas.microsoft.com/office/powerpoint/2010/main" val="135748222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alphaModFix amt="20000"/>
            <a:extLst>
              <a:ext uri="{28A0092B-C50C-407E-A947-70E740481C1C}">
                <a14:useLocalDpi xmlns:a14="http://schemas.microsoft.com/office/drawing/2010/main"/>
              </a:ext>
            </a:extLst>
          </a:blip>
          <a:stretch>
            <a:fillRect/>
          </a:stretch>
        </p:blipFill>
        <p:spPr>
          <a:xfrm>
            <a:off x="1925417" y="13612"/>
            <a:ext cx="10266583" cy="6844388"/>
          </a:xfrm>
          <a:prstGeom prst="rect">
            <a:avLst/>
          </a:prstGeom>
        </p:spPr>
      </p:pic>
      <p:sp>
        <p:nvSpPr>
          <p:cNvPr id="3" name="TextBox 2"/>
          <p:cNvSpPr txBox="1"/>
          <p:nvPr/>
        </p:nvSpPr>
        <p:spPr>
          <a:xfrm>
            <a:off x="480536" y="651164"/>
            <a:ext cx="738664" cy="5555672"/>
          </a:xfrm>
          <a:prstGeom prst="rect">
            <a:avLst/>
          </a:prstGeom>
          <a:noFill/>
        </p:spPr>
        <p:txBody>
          <a:bodyPr vert="vert" wrap="square" rtlCol="0">
            <a:spAutoFit/>
          </a:bodyPr>
          <a:lstStyle/>
          <a:p>
            <a:r>
              <a:rPr lang="en-US" dirty="0" smtClean="0"/>
              <a:t>Valerie Xanos, </a:t>
            </a:r>
            <a:r>
              <a:rPr lang="en-US" i="1" dirty="0" smtClean="0"/>
              <a:t>Untitled from Water series, </a:t>
            </a:r>
          </a:p>
          <a:p>
            <a:r>
              <a:rPr lang="en-US" dirty="0" smtClean="0"/>
              <a:t>Digital Photograph, 2016</a:t>
            </a:r>
            <a:endParaRPr lang="en-US" dirty="0"/>
          </a:p>
        </p:txBody>
      </p:sp>
    </p:spTree>
    <p:extLst>
      <p:ext uri="{BB962C8B-B14F-4D97-AF65-F5344CB8AC3E}">
        <p14:creationId xmlns:p14="http://schemas.microsoft.com/office/powerpoint/2010/main" val="170998131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alphaModFix/>
            <a:extLst>
              <a:ext uri="{28A0092B-C50C-407E-A947-70E740481C1C}">
                <a14:useLocalDpi xmlns:a14="http://schemas.microsoft.com/office/drawing/2010/main"/>
              </a:ext>
            </a:extLst>
          </a:blip>
          <a:stretch>
            <a:fillRect/>
          </a:stretch>
        </p:blipFill>
        <p:spPr>
          <a:xfrm>
            <a:off x="1925417" y="13612"/>
            <a:ext cx="10266583" cy="6844388"/>
          </a:xfrm>
          <a:prstGeom prst="rect">
            <a:avLst/>
          </a:prstGeom>
        </p:spPr>
      </p:pic>
      <p:sp>
        <p:nvSpPr>
          <p:cNvPr id="3" name="TextBox 2"/>
          <p:cNvSpPr txBox="1"/>
          <p:nvPr/>
        </p:nvSpPr>
        <p:spPr>
          <a:xfrm>
            <a:off x="480536" y="651164"/>
            <a:ext cx="738664" cy="5555672"/>
          </a:xfrm>
          <a:prstGeom prst="rect">
            <a:avLst/>
          </a:prstGeom>
          <a:noFill/>
        </p:spPr>
        <p:txBody>
          <a:bodyPr vert="vert" wrap="square" rtlCol="0">
            <a:spAutoFit/>
          </a:bodyPr>
          <a:lstStyle/>
          <a:p>
            <a:r>
              <a:rPr lang="en-US" dirty="0" smtClean="0"/>
              <a:t>Valerie Xanos, </a:t>
            </a:r>
            <a:r>
              <a:rPr lang="en-US" i="1" dirty="0" smtClean="0"/>
              <a:t>Untitled from Water series, </a:t>
            </a:r>
          </a:p>
          <a:p>
            <a:r>
              <a:rPr lang="en-US" dirty="0" smtClean="0"/>
              <a:t>Digital Photograph, 2016</a:t>
            </a:r>
            <a:endParaRPr lang="en-US" dirty="0"/>
          </a:p>
        </p:txBody>
      </p:sp>
    </p:spTree>
    <p:extLst>
      <p:ext uri="{BB962C8B-B14F-4D97-AF65-F5344CB8AC3E}">
        <p14:creationId xmlns:p14="http://schemas.microsoft.com/office/powerpoint/2010/main" val="47403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alphaModFix amt="35000"/>
            <a:extLst>
              <a:ext uri="{28A0092B-C50C-407E-A947-70E740481C1C}">
                <a14:useLocalDpi xmlns:a14="http://schemas.microsoft.com/office/drawing/2010/main"/>
              </a:ext>
            </a:extLst>
          </a:blip>
          <a:stretch>
            <a:fillRect/>
          </a:stretch>
        </p:blipFill>
        <p:spPr>
          <a:xfrm>
            <a:off x="928467" y="365760"/>
            <a:ext cx="10475742" cy="5892605"/>
          </a:xfrm>
          <a:prstGeom prst="rect">
            <a:avLst/>
          </a:prstGeom>
        </p:spPr>
      </p:pic>
      <p:sp>
        <p:nvSpPr>
          <p:cNvPr id="2" name="Rectangle 1"/>
          <p:cNvSpPr/>
          <p:nvPr/>
        </p:nvSpPr>
        <p:spPr>
          <a:xfrm>
            <a:off x="3048000" y="1997839"/>
            <a:ext cx="6096000" cy="2862322"/>
          </a:xfrm>
          <a:prstGeom prst="rect">
            <a:avLst/>
          </a:prstGeom>
        </p:spPr>
        <p:txBody>
          <a:bodyPr>
            <a:spAutoFit/>
          </a:bodyPr>
          <a:lstStyle/>
          <a:p>
            <a:r>
              <a:rPr lang="en-US" dirty="0" smtClean="0"/>
              <a:t>My work intends to explore and share my relationship with darkness and light. I use projections of still images to alter an architectural space in order to immerse the participant into an alternate world. A recent showing, </a:t>
            </a:r>
            <a:r>
              <a:rPr lang="en-US" i="1" dirty="0" smtClean="0"/>
              <a:t>The Sublime Light and Dark; An Experiment in Disrupted Projection</a:t>
            </a:r>
            <a:r>
              <a:rPr lang="en-US" dirty="0" smtClean="0"/>
              <a:t> used original digital photographs as timed projections in darkness. The photographs of light and reflections are taken in the darkest of night and expressed conflicting and sublime emotions about the nature of light and dark and my physical/psychological responses. </a:t>
            </a:r>
            <a:endParaRPr lang="en-US" dirty="0"/>
          </a:p>
        </p:txBody>
      </p:sp>
    </p:spTree>
    <p:extLst>
      <p:ext uri="{BB962C8B-B14F-4D97-AF65-F5344CB8AC3E}">
        <p14:creationId xmlns:p14="http://schemas.microsoft.com/office/powerpoint/2010/main" val="151716052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928467" y="365760"/>
            <a:ext cx="10475742" cy="5892605"/>
          </a:xfrm>
          <a:prstGeom prst="rect">
            <a:avLst/>
          </a:prstGeom>
        </p:spPr>
      </p:pic>
      <p:sp>
        <p:nvSpPr>
          <p:cNvPr id="4" name="TextBox 3"/>
          <p:cNvSpPr txBox="1"/>
          <p:nvPr/>
        </p:nvSpPr>
        <p:spPr>
          <a:xfrm>
            <a:off x="2673036" y="6258365"/>
            <a:ext cx="8731173" cy="369332"/>
          </a:xfrm>
          <a:prstGeom prst="rect">
            <a:avLst/>
          </a:prstGeom>
          <a:noFill/>
        </p:spPr>
        <p:txBody>
          <a:bodyPr wrap="none" rtlCol="0">
            <a:spAutoFit/>
          </a:bodyPr>
          <a:lstStyle/>
          <a:p>
            <a:r>
              <a:rPr lang="en-US" dirty="0" smtClean="0"/>
              <a:t>Valerie Xanos</a:t>
            </a:r>
            <a:r>
              <a:rPr lang="en-US" smtClean="0"/>
              <a:t>, </a:t>
            </a:r>
            <a:r>
              <a:rPr lang="en-US" i="1" smtClean="0"/>
              <a:t>Untitled, </a:t>
            </a:r>
            <a:r>
              <a:rPr lang="en-US" smtClean="0"/>
              <a:t>Alternate World Series (A New Killer Star), </a:t>
            </a:r>
            <a:r>
              <a:rPr lang="en-US" dirty="0" smtClean="0"/>
              <a:t>Digital Photograph, 2016</a:t>
            </a:r>
            <a:endParaRPr lang="en-US" dirty="0"/>
          </a:p>
        </p:txBody>
      </p:sp>
    </p:spTree>
    <p:extLst>
      <p:ext uri="{BB962C8B-B14F-4D97-AF65-F5344CB8AC3E}">
        <p14:creationId xmlns:p14="http://schemas.microsoft.com/office/powerpoint/2010/main" val="959925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 cstate="screen">
            <a:alphaModFix amt="66000"/>
            <a:extLst>
              <a:ext uri="{28A0092B-C50C-407E-A947-70E740481C1C}">
                <a14:useLocalDpi xmlns:a14="http://schemas.microsoft.com/office/drawing/2010/main"/>
              </a:ext>
            </a:extLst>
          </a:blip>
          <a:srcRect/>
          <a:stretch/>
        </p:blipFill>
        <p:spPr>
          <a:xfrm>
            <a:off x="0" y="0"/>
            <a:ext cx="6877525" cy="6858000"/>
          </a:xfrm>
          <a:prstGeom prst="rect">
            <a:avLst/>
          </a:prstGeom>
        </p:spPr>
      </p:pic>
      <p:sp>
        <p:nvSpPr>
          <p:cNvPr id="2" name="Rectangle 1"/>
          <p:cNvSpPr/>
          <p:nvPr/>
        </p:nvSpPr>
        <p:spPr>
          <a:xfrm>
            <a:off x="263765" y="955614"/>
            <a:ext cx="6420328" cy="1477328"/>
          </a:xfrm>
          <a:prstGeom prst="rect">
            <a:avLst/>
          </a:prstGeom>
        </p:spPr>
        <p:txBody>
          <a:bodyPr wrap="square">
            <a:spAutoFit/>
          </a:bodyPr>
          <a:lstStyle/>
          <a:p>
            <a:r>
              <a:rPr lang="en-US" dirty="0" smtClean="0">
                <a:ea typeface="Helvetica" charset="0"/>
                <a:cs typeface="Helvetica" charset="0"/>
              </a:rPr>
              <a:t>Studio </a:t>
            </a:r>
            <a:r>
              <a:rPr lang="en-US" dirty="0" err="1" smtClean="0">
                <a:ea typeface="Helvetica" charset="0"/>
                <a:cs typeface="Helvetica" charset="0"/>
              </a:rPr>
              <a:t>Xanoi</a:t>
            </a:r>
            <a:r>
              <a:rPr lang="en-US" dirty="0" smtClean="0">
                <a:ea typeface="Helvetica" charset="0"/>
                <a:cs typeface="Helvetica" charset="0"/>
              </a:rPr>
              <a:t> is my workspace where I create images, take and develop photos, and explore installation concepts. It is a physical studio, but also the name I give to the creative space in my mind.  I think of my mind as a form of physical architecture, thoughts inhabit that space much like </a:t>
            </a:r>
            <a:r>
              <a:rPr lang="en-US" dirty="0" smtClean="0">
                <a:ea typeface="Helvetica" charset="0"/>
                <a:cs typeface="Helvetica" charset="0"/>
              </a:rPr>
              <a:t>people and objects </a:t>
            </a:r>
            <a:r>
              <a:rPr lang="en-US" dirty="0" smtClean="0">
                <a:ea typeface="Helvetica" charset="0"/>
                <a:cs typeface="Helvetica" charset="0"/>
              </a:rPr>
              <a:t>in a room.</a:t>
            </a:r>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t="-1"/>
          <a:stretch/>
        </p:blipFill>
        <p:spPr>
          <a:xfrm>
            <a:off x="6877525" y="0"/>
            <a:ext cx="5314475" cy="6858000"/>
          </a:xfrm>
          <a:prstGeom prst="rect">
            <a:avLst/>
          </a:prstGeom>
        </p:spPr>
      </p:pic>
      <p:sp>
        <p:nvSpPr>
          <p:cNvPr id="4" name="TextBox 3"/>
          <p:cNvSpPr txBox="1"/>
          <p:nvPr/>
        </p:nvSpPr>
        <p:spPr>
          <a:xfrm>
            <a:off x="263765" y="2633336"/>
            <a:ext cx="6420328" cy="2031325"/>
          </a:xfrm>
          <a:prstGeom prst="rect">
            <a:avLst/>
          </a:prstGeom>
          <a:noFill/>
        </p:spPr>
        <p:txBody>
          <a:bodyPr wrap="square" rtlCol="0">
            <a:spAutoFit/>
          </a:bodyPr>
          <a:lstStyle/>
          <a:p>
            <a:r>
              <a:rPr lang="en-US" dirty="0" smtClean="0"/>
              <a:t>I use a thinking device to map out that space in my mind as I explore art ideas in relation to course readings, the art of Diana </a:t>
            </a:r>
            <a:r>
              <a:rPr lang="en-US" dirty="0" err="1" smtClean="0"/>
              <a:t>Thater</a:t>
            </a:r>
            <a:r>
              <a:rPr lang="en-US" dirty="0" smtClean="0"/>
              <a:t>, and my studio practice. “Mind maps” are a form of schematics that use diagramming, drawing, and writing to explore relationships among ideas in a non-linear form. Throughout this presentation I have presented mind maps as evidence of these thoughts and relationships. </a:t>
            </a:r>
          </a:p>
        </p:txBody>
      </p:sp>
      <p:sp>
        <p:nvSpPr>
          <p:cNvPr id="5" name="TextBox 4"/>
          <p:cNvSpPr txBox="1"/>
          <p:nvPr/>
        </p:nvSpPr>
        <p:spPr>
          <a:xfrm>
            <a:off x="457197" y="6074027"/>
            <a:ext cx="6420328" cy="584775"/>
          </a:xfrm>
          <a:prstGeom prst="rect">
            <a:avLst/>
          </a:prstGeom>
          <a:noFill/>
        </p:spPr>
        <p:txBody>
          <a:bodyPr wrap="square" rtlCol="0">
            <a:spAutoFit/>
          </a:bodyPr>
          <a:lstStyle/>
          <a:p>
            <a:pPr algn="r"/>
            <a:r>
              <a:rPr lang="en-US" sz="1600" i="1" dirty="0" smtClean="0"/>
              <a:t>Thoughts on how immersive space is perceived by the viewer</a:t>
            </a:r>
            <a:r>
              <a:rPr lang="en-US" sz="1600" i="1" dirty="0"/>
              <a:t> </a:t>
            </a:r>
            <a:r>
              <a:rPr lang="en-US" sz="1600" i="1" dirty="0" smtClean="0"/>
              <a:t>in my Light and Darkness projections</a:t>
            </a:r>
            <a:endParaRPr lang="en-US" sz="1600" i="1" dirty="0"/>
          </a:p>
        </p:txBody>
      </p:sp>
      <p:sp>
        <p:nvSpPr>
          <p:cNvPr id="6" name="Title 1"/>
          <p:cNvSpPr txBox="1">
            <a:spLocks/>
          </p:cNvSpPr>
          <p:nvPr/>
        </p:nvSpPr>
        <p:spPr>
          <a:xfrm>
            <a:off x="263765" y="195324"/>
            <a:ext cx="2198822" cy="76029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smtClean="0"/>
              <a:t>Mind Maps</a:t>
            </a:r>
            <a:endParaRPr lang="en-US" sz="3200" dirty="0"/>
          </a:p>
        </p:txBody>
      </p:sp>
      <p:sp>
        <p:nvSpPr>
          <p:cNvPr id="7" name="Rectangle 6"/>
          <p:cNvSpPr/>
          <p:nvPr/>
        </p:nvSpPr>
        <p:spPr>
          <a:xfrm>
            <a:off x="263765" y="4838000"/>
            <a:ext cx="6420328" cy="923330"/>
          </a:xfrm>
          <a:prstGeom prst="rect">
            <a:avLst/>
          </a:prstGeom>
        </p:spPr>
        <p:txBody>
          <a:bodyPr wrap="square">
            <a:spAutoFit/>
          </a:bodyPr>
          <a:lstStyle/>
          <a:p>
            <a:r>
              <a:rPr lang="en-US" dirty="0"/>
              <a:t>Mind Maps often appear rather web-like or mimic layouts of architectural space that is metaphoric of what is happening in the space of the mind. </a:t>
            </a:r>
          </a:p>
        </p:txBody>
      </p:sp>
    </p:spTree>
    <p:extLst>
      <p:ext uri="{BB962C8B-B14F-4D97-AF65-F5344CB8AC3E}">
        <p14:creationId xmlns:p14="http://schemas.microsoft.com/office/powerpoint/2010/main" val="25687828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20158"/>
            <a:ext cx="6489767" cy="6086165"/>
          </a:xfrm>
          <a:prstGeom prst="rect">
            <a:avLst/>
          </a:prstGeom>
        </p:spPr>
      </p:pic>
      <p:sp>
        <p:nvSpPr>
          <p:cNvPr id="3" name="Rectangle 2"/>
          <p:cNvSpPr/>
          <p:nvPr/>
        </p:nvSpPr>
        <p:spPr>
          <a:xfrm>
            <a:off x="6710288" y="1707071"/>
            <a:ext cx="5261318" cy="4278094"/>
          </a:xfrm>
          <a:prstGeom prst="rect">
            <a:avLst/>
          </a:prstGeom>
        </p:spPr>
        <p:txBody>
          <a:bodyPr wrap="square">
            <a:spAutoFit/>
          </a:bodyPr>
          <a:lstStyle/>
          <a:p>
            <a:r>
              <a:rPr lang="en-US" sz="1600" dirty="0" smtClean="0"/>
              <a:t>Mark Lombardi was a New York artist who began working with mapping schematics in the early 1990’s</a:t>
            </a:r>
            <a:r>
              <a:rPr lang="en-US" sz="1600" dirty="0"/>
              <a:t>. Lombardi got his information through intensive research and created the drawings to map out the power relationships he discovered. While </a:t>
            </a:r>
            <a:r>
              <a:rPr lang="en-US" sz="1600" dirty="0" smtClean="0"/>
              <a:t>Lombardi originally used his schematics as thinking devices for his research into political scandals, he discovered that they were artworks in their own right, according to gallerist Devan Golden, “The diagrams were more visually interesting than his paintings… they pulled together everything Mark was interested in – drawing, social/commercial interactions and their hierarchies, and politics – into a single pursuit.” (5) </a:t>
            </a:r>
          </a:p>
          <a:p>
            <a:endParaRPr lang="en-US" sz="1600" dirty="0"/>
          </a:p>
          <a:p>
            <a:r>
              <a:rPr lang="en-US" sz="1600" dirty="0" smtClean="0"/>
              <a:t>His work was sought out by the FBI to research links between global finance and terrorism</a:t>
            </a:r>
            <a:r>
              <a:rPr lang="en-US" sz="1600" dirty="0"/>
              <a:t> </a:t>
            </a:r>
            <a:r>
              <a:rPr lang="en-US" sz="1600" dirty="0" smtClean="0"/>
              <a:t>shortly after 9/11.</a:t>
            </a:r>
          </a:p>
          <a:p>
            <a:endParaRPr lang="en-US" sz="1600" dirty="0"/>
          </a:p>
          <a:p>
            <a:r>
              <a:rPr lang="en-US" sz="1600" dirty="0" smtClean="0"/>
              <a:t>Mark Lombardi died in March, 2000 by suicide.</a:t>
            </a:r>
            <a:endParaRPr lang="en-US" sz="1600" dirty="0"/>
          </a:p>
        </p:txBody>
      </p:sp>
      <p:sp>
        <p:nvSpPr>
          <p:cNvPr id="4" name="Rectangle 3"/>
          <p:cNvSpPr/>
          <p:nvPr/>
        </p:nvSpPr>
        <p:spPr>
          <a:xfrm>
            <a:off x="79652" y="6227481"/>
            <a:ext cx="11718388" cy="307777"/>
          </a:xfrm>
          <a:prstGeom prst="rect">
            <a:avLst/>
          </a:prstGeom>
        </p:spPr>
        <p:txBody>
          <a:bodyPr wrap="square">
            <a:spAutoFit/>
          </a:bodyPr>
          <a:lstStyle/>
          <a:p>
            <a:r>
              <a:rPr lang="en-US" sz="1400" b="0" i="0" dirty="0" smtClean="0">
                <a:effectLst/>
                <a:latin typeface="Univers" charset="0"/>
              </a:rPr>
              <a:t>Mark Lombardi, </a:t>
            </a:r>
            <a:r>
              <a:rPr lang="en-US" sz="1400" b="0" i="1" dirty="0" smtClean="0">
                <a:effectLst/>
                <a:latin typeface="Univers" charset="0"/>
              </a:rPr>
              <a:t>Oliver North, Lake Resources of Panama, and the Iran-Contra Operation, ca. 1984–86</a:t>
            </a:r>
            <a:r>
              <a:rPr lang="en-US" sz="1400" b="0" i="0" dirty="0" smtClean="0">
                <a:effectLst/>
                <a:latin typeface="Univers" charset="0"/>
              </a:rPr>
              <a:t> (fourth version), 1999, 63 × 82⅞ inches.</a:t>
            </a:r>
            <a:endParaRPr lang="en-US" sz="1400" dirty="0"/>
          </a:p>
        </p:txBody>
      </p:sp>
      <p:sp>
        <p:nvSpPr>
          <p:cNvPr id="6" name="Rectangle 5"/>
          <p:cNvSpPr/>
          <p:nvPr/>
        </p:nvSpPr>
        <p:spPr>
          <a:xfrm>
            <a:off x="6710288" y="141316"/>
            <a:ext cx="5261318" cy="1323439"/>
          </a:xfrm>
          <a:prstGeom prst="rect">
            <a:avLst/>
          </a:prstGeom>
        </p:spPr>
        <p:txBody>
          <a:bodyPr wrap="square">
            <a:spAutoFit/>
          </a:bodyPr>
          <a:lstStyle/>
          <a:p>
            <a:r>
              <a:rPr lang="en-US" sz="1600" dirty="0" smtClean="0"/>
              <a:t>The </a:t>
            </a:r>
            <a:r>
              <a:rPr lang="en-US" sz="1600" dirty="0"/>
              <a:t>artist, Mark Lombardi, uses schematic mapping to document uses and abuses of power structures. While I’ve been using mind mapping long before I discovered Lombardi, I learned to appreciate his work as a form of art as opposed to just a thinking device. </a:t>
            </a:r>
            <a:r>
              <a:rPr lang="en-US" sz="1600" dirty="0" smtClean="0"/>
              <a:t> </a:t>
            </a:r>
            <a:endParaRPr lang="en-US" sz="1600" dirty="0"/>
          </a:p>
        </p:txBody>
      </p:sp>
      <p:sp>
        <p:nvSpPr>
          <p:cNvPr id="7" name="Title 1"/>
          <p:cNvSpPr txBox="1">
            <a:spLocks/>
          </p:cNvSpPr>
          <p:nvPr/>
        </p:nvSpPr>
        <p:spPr>
          <a:xfrm>
            <a:off x="79652" y="141316"/>
            <a:ext cx="3012943" cy="76029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b="1" dirty="0" smtClean="0">
                <a:solidFill>
                  <a:srgbClr val="FF0000"/>
                </a:solidFill>
              </a:rPr>
              <a:t>Mark Lombardi</a:t>
            </a:r>
            <a:endParaRPr lang="en-US" sz="3200" b="1" dirty="0">
              <a:solidFill>
                <a:srgbClr val="FF0000"/>
              </a:solidFill>
            </a:endParaRPr>
          </a:p>
        </p:txBody>
      </p:sp>
    </p:spTree>
    <p:extLst>
      <p:ext uri="{BB962C8B-B14F-4D97-AF65-F5344CB8AC3E}">
        <p14:creationId xmlns:p14="http://schemas.microsoft.com/office/powerpoint/2010/main" val="162795494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02984" y="6433254"/>
            <a:ext cx="11589016" cy="307777"/>
          </a:xfrm>
          <a:prstGeom prst="rect">
            <a:avLst/>
          </a:prstGeom>
        </p:spPr>
        <p:txBody>
          <a:bodyPr wrap="square">
            <a:spAutoFit/>
          </a:bodyPr>
          <a:lstStyle/>
          <a:p>
            <a:pPr algn="r"/>
            <a:r>
              <a:rPr lang="en-US" sz="1400" dirty="0"/>
              <a:t>Mark Lombardi, </a:t>
            </a:r>
            <a:r>
              <a:rPr lang="en-US" sz="1400" i="1" dirty="0"/>
              <a:t>George W. Bush, Harken Energy, and Jackson Stephens, c. 1979–90</a:t>
            </a:r>
            <a:r>
              <a:rPr lang="en-US" sz="1400" dirty="0"/>
              <a:t> (fifth version), 1999, graphite on paper, 24⅛ × 48¼ inches</a:t>
            </a:r>
            <a:r>
              <a:rPr lang="en-US" sz="1400" dirty="0" smtClean="0"/>
              <a:t>..</a:t>
            </a:r>
            <a:endParaRPr lang="en-US" sz="1400" dirty="0"/>
          </a:p>
        </p:txBody>
      </p:sp>
      <p:sp>
        <p:nvSpPr>
          <p:cNvPr id="5" name="Rectangle 4"/>
          <p:cNvSpPr/>
          <p:nvPr/>
        </p:nvSpPr>
        <p:spPr>
          <a:xfrm>
            <a:off x="615670" y="252003"/>
            <a:ext cx="10960659" cy="646331"/>
          </a:xfrm>
          <a:prstGeom prst="rect">
            <a:avLst/>
          </a:prstGeom>
        </p:spPr>
        <p:txBody>
          <a:bodyPr wrap="square">
            <a:spAutoFit/>
          </a:bodyPr>
          <a:lstStyle/>
          <a:p>
            <a:r>
              <a:rPr lang="en-US" b="0" i="0" dirty="0" smtClean="0">
                <a:effectLst/>
                <a:latin typeface="Georgia" charset="0"/>
              </a:rPr>
              <a:t>“The results are not only detailed slices of history, but also works of art — some looking like constellations of stars on a dark night, others swirling clouds of abstract lines and points.” (10 )</a:t>
            </a:r>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659020"/>
            <a:ext cx="12210188" cy="4453021"/>
          </a:xfrm>
          <a:prstGeom prst="rect">
            <a:avLst/>
          </a:prstGeom>
        </p:spPr>
      </p:pic>
    </p:spTree>
    <p:extLst>
      <p:ext uri="{BB962C8B-B14F-4D97-AF65-F5344CB8AC3E}">
        <p14:creationId xmlns:p14="http://schemas.microsoft.com/office/powerpoint/2010/main" val="182473482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26014" r="41666" b="38187"/>
          <a:stretch/>
        </p:blipFill>
        <p:spPr>
          <a:xfrm>
            <a:off x="1138990" y="-8179"/>
            <a:ext cx="9844076" cy="6866179"/>
          </a:xfrm>
          <a:prstGeom prst="rect">
            <a:avLst/>
          </a:prstGeom>
        </p:spPr>
      </p:pic>
      <p:sp>
        <p:nvSpPr>
          <p:cNvPr id="4" name="TextBox 3"/>
          <p:cNvSpPr txBox="1"/>
          <p:nvPr/>
        </p:nvSpPr>
        <p:spPr>
          <a:xfrm>
            <a:off x="11024482" y="-8179"/>
            <a:ext cx="461665" cy="6898263"/>
          </a:xfrm>
          <a:prstGeom prst="rect">
            <a:avLst/>
          </a:prstGeom>
          <a:noFill/>
        </p:spPr>
        <p:txBody>
          <a:bodyPr vert="vert" wrap="square" rtlCol="0">
            <a:spAutoFit/>
          </a:bodyPr>
          <a:lstStyle/>
          <a:p>
            <a:r>
              <a:rPr lang="en-US" dirty="0" smtClean="0"/>
              <a:t>Bush, Harken,  Stephens Detail showing Bin </a:t>
            </a:r>
            <a:r>
              <a:rPr lang="en-US" smtClean="0"/>
              <a:t>Laden connection</a:t>
            </a:r>
            <a:endParaRPr lang="en-US" dirty="0"/>
          </a:p>
        </p:txBody>
      </p:sp>
    </p:spTree>
    <p:extLst>
      <p:ext uri="{BB962C8B-B14F-4D97-AF65-F5344CB8AC3E}">
        <p14:creationId xmlns:p14="http://schemas.microsoft.com/office/powerpoint/2010/main" val="202712455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alphaModFix amt="85000"/>
            <a:extLst>
              <a:ext uri="{28A0092B-C50C-407E-A947-70E740481C1C}">
                <a14:useLocalDpi xmlns:a14="http://schemas.microsoft.com/office/drawing/2010/main"/>
              </a:ext>
            </a:extLst>
          </a:blip>
          <a:stretch>
            <a:fillRect/>
          </a:stretch>
        </p:blipFill>
        <p:spPr>
          <a:xfrm>
            <a:off x="604897" y="0"/>
            <a:ext cx="10976919" cy="6858000"/>
          </a:xfrm>
          <a:prstGeom prst="rect">
            <a:avLst/>
          </a:prstGeom>
        </p:spPr>
      </p:pic>
      <p:sp>
        <p:nvSpPr>
          <p:cNvPr id="2" name="Title 1"/>
          <p:cNvSpPr>
            <a:spLocks noGrp="1"/>
          </p:cNvSpPr>
          <p:nvPr>
            <p:ph type="title"/>
          </p:nvPr>
        </p:nvSpPr>
        <p:spPr/>
        <p:txBody>
          <a:bodyPr/>
          <a:lstStyle/>
          <a:p>
            <a:r>
              <a:rPr lang="en-US" dirty="0" smtClean="0"/>
              <a:t>Diana </a:t>
            </a:r>
            <a:r>
              <a:rPr lang="en-US" dirty="0" err="1" smtClean="0"/>
              <a:t>Thater</a:t>
            </a:r>
            <a:r>
              <a:rPr lang="en-US" dirty="0" smtClean="0"/>
              <a:t> – Sympathetic Imagination</a:t>
            </a:r>
            <a:endParaRPr lang="en-US" dirty="0"/>
          </a:p>
        </p:txBody>
      </p:sp>
      <p:sp>
        <p:nvSpPr>
          <p:cNvPr id="3" name="TextBox 2"/>
          <p:cNvSpPr txBox="1"/>
          <p:nvPr/>
        </p:nvSpPr>
        <p:spPr>
          <a:xfrm>
            <a:off x="478212" y="6023538"/>
            <a:ext cx="11235576" cy="646331"/>
          </a:xfrm>
          <a:prstGeom prst="rect">
            <a:avLst/>
          </a:prstGeom>
          <a:noFill/>
        </p:spPr>
        <p:txBody>
          <a:bodyPr wrap="none" rtlCol="0">
            <a:spAutoFit/>
          </a:bodyPr>
          <a:lstStyle/>
          <a:p>
            <a:r>
              <a:rPr lang="en-US" dirty="0" smtClean="0"/>
              <a:t>“No limit to the extent to which we can think ourselves into being of another. No bounds to sympathetic imagination.”</a:t>
            </a:r>
          </a:p>
          <a:p>
            <a:pPr algn="r"/>
            <a:r>
              <a:rPr lang="en-US" dirty="0" smtClean="0"/>
              <a:t>J.M. Coetzee</a:t>
            </a:r>
            <a:endParaRPr lang="en-US" dirty="0"/>
          </a:p>
        </p:txBody>
      </p:sp>
    </p:spTree>
    <p:extLst>
      <p:ext uri="{BB962C8B-B14F-4D97-AF65-F5344CB8AC3E}">
        <p14:creationId xmlns:p14="http://schemas.microsoft.com/office/powerpoint/2010/main" val="170344364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alphaModFix amt="70000"/>
            <a:extLst>
              <a:ext uri="{28A0092B-C50C-407E-A947-70E740481C1C}">
                <a14:useLocalDpi xmlns:a14="http://schemas.microsoft.com/office/drawing/2010/main"/>
              </a:ext>
            </a:extLst>
          </a:blip>
          <a:stretch>
            <a:fillRect/>
          </a:stretch>
        </p:blipFill>
        <p:spPr>
          <a:xfrm>
            <a:off x="604897" y="0"/>
            <a:ext cx="10976919" cy="6858000"/>
          </a:xfrm>
          <a:prstGeom prst="rect">
            <a:avLst/>
          </a:prstGeom>
        </p:spPr>
      </p:pic>
      <p:sp>
        <p:nvSpPr>
          <p:cNvPr id="5" name="Rectangle 4"/>
          <p:cNvSpPr/>
          <p:nvPr/>
        </p:nvSpPr>
        <p:spPr>
          <a:xfrm>
            <a:off x="1497293" y="614733"/>
            <a:ext cx="9192126" cy="5450851"/>
          </a:xfrm>
          <a:prstGeom prst="rect">
            <a:avLst/>
          </a:prstGeom>
        </p:spPr>
        <p:txBody>
          <a:bodyPr wrap="square">
            <a:spAutoFit/>
          </a:bodyPr>
          <a:lstStyle/>
          <a:p>
            <a:pPr>
              <a:lnSpc>
                <a:spcPct val="150000"/>
              </a:lnSpc>
            </a:pPr>
            <a:r>
              <a:rPr lang="en-US" dirty="0"/>
              <a:t>Diana </a:t>
            </a:r>
            <a:r>
              <a:rPr lang="en-US" dirty="0" err="1"/>
              <a:t>Thater</a:t>
            </a:r>
            <a:r>
              <a:rPr lang="en-US" dirty="0"/>
              <a:t> is an artist with whom I share a strong kinship regarding my own work. I decided to focus on Diana as she masters something that I am passionately exploring right now. In </a:t>
            </a:r>
            <a:r>
              <a:rPr lang="en-US" i="1" dirty="0"/>
              <a:t>Sympathetic Imagination </a:t>
            </a:r>
            <a:r>
              <a:rPr lang="en-US" dirty="0"/>
              <a:t>she creates immersive </a:t>
            </a:r>
            <a:r>
              <a:rPr lang="en-US" dirty="0" smtClean="0"/>
              <a:t>environments for the viewer to experience.  The </a:t>
            </a:r>
            <a:r>
              <a:rPr lang="en-US" dirty="0"/>
              <a:t>term “viewer” is misleading as it implies looking at something in front of one’s eyes. </a:t>
            </a:r>
            <a:r>
              <a:rPr lang="en-US" dirty="0" err="1"/>
              <a:t>Thater’s</a:t>
            </a:r>
            <a:r>
              <a:rPr lang="en-US" dirty="0"/>
              <a:t> work immerses the participant in a space that uses the senses in a way that one is part of the work, inside of the work. </a:t>
            </a:r>
            <a:r>
              <a:rPr lang="en-US" dirty="0" err="1" smtClean="0"/>
              <a:t>Thater’s</a:t>
            </a:r>
            <a:r>
              <a:rPr lang="en-US" dirty="0" smtClean="0"/>
              <a:t> work challenges the normative ways in which moving images are experienced. Multiple video projections fill an architectural space that we move through. We experience the video “kinesthetically, viscerally, and psychically, rather than merely observing passively from a distance, visitors enter into an active dialogue with a work that is consistently challenging, disciplined, and intellectually rigorous.” </a:t>
            </a:r>
            <a:r>
              <a:rPr lang="en-US" dirty="0"/>
              <a:t>(</a:t>
            </a:r>
            <a:r>
              <a:rPr lang="en-US" dirty="0" smtClean="0"/>
              <a:t>2) Through </a:t>
            </a:r>
            <a:r>
              <a:rPr lang="en-US" dirty="0"/>
              <a:t>this </a:t>
            </a:r>
            <a:r>
              <a:rPr lang="en-US" dirty="0" smtClean="0"/>
              <a:t>immersion, </a:t>
            </a:r>
            <a:r>
              <a:rPr lang="en-US" dirty="0"/>
              <a:t>the participant is able to create a sympathetic connection to the environment </a:t>
            </a:r>
            <a:r>
              <a:rPr lang="en-US" dirty="0" err="1"/>
              <a:t>Thater</a:t>
            </a:r>
            <a:r>
              <a:rPr lang="en-US" dirty="0"/>
              <a:t> is imagining. In her case, she connects us to animals and nature in a way that asks us to abandon human-centric viewpoints and instead imagine being with the animal in its own world. </a:t>
            </a:r>
            <a:endParaRPr lang="en-US" dirty="0"/>
          </a:p>
        </p:txBody>
      </p:sp>
    </p:spTree>
    <p:extLst>
      <p:ext uri="{BB962C8B-B14F-4D97-AF65-F5344CB8AC3E}">
        <p14:creationId xmlns:p14="http://schemas.microsoft.com/office/powerpoint/2010/main" val="194949160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alphaModFix/>
            <a:extLst>
              <a:ext uri="{28A0092B-C50C-407E-A947-70E740481C1C}">
                <a14:useLocalDpi xmlns:a14="http://schemas.microsoft.com/office/drawing/2010/main"/>
              </a:ext>
            </a:extLst>
          </a:blip>
          <a:stretch>
            <a:fillRect/>
          </a:stretch>
        </p:blipFill>
        <p:spPr>
          <a:xfrm>
            <a:off x="604897" y="0"/>
            <a:ext cx="6830083" cy="4267200"/>
          </a:xfrm>
          <a:prstGeom prst="rect">
            <a:avLst/>
          </a:prstGeom>
        </p:spPr>
      </p:pic>
      <p:sp>
        <p:nvSpPr>
          <p:cNvPr id="5" name="TextBox 4"/>
          <p:cNvSpPr txBox="1"/>
          <p:nvPr/>
        </p:nvSpPr>
        <p:spPr>
          <a:xfrm>
            <a:off x="7748337" y="352925"/>
            <a:ext cx="4219074" cy="1754326"/>
          </a:xfrm>
          <a:prstGeom prst="rect">
            <a:avLst/>
          </a:prstGeom>
          <a:noFill/>
        </p:spPr>
        <p:txBody>
          <a:bodyPr wrap="square" rtlCol="0">
            <a:spAutoFit/>
          </a:bodyPr>
          <a:lstStyle/>
          <a:p>
            <a:r>
              <a:rPr lang="en-US" dirty="0" err="1" smtClean="0"/>
              <a:t>Thater</a:t>
            </a:r>
            <a:r>
              <a:rPr lang="en-US" dirty="0" smtClean="0"/>
              <a:t> uses video projections, often causing them to overlap within the space.  Each room is devoted to a different animal or plant and it’s environment. She presents this environment to us from the imagined point of view of the animal. </a:t>
            </a:r>
            <a:endParaRPr lang="en-US" dirty="0"/>
          </a:p>
        </p:txBody>
      </p:sp>
    </p:spTree>
    <p:extLst>
      <p:ext uri="{BB962C8B-B14F-4D97-AF65-F5344CB8AC3E}">
        <p14:creationId xmlns:p14="http://schemas.microsoft.com/office/powerpoint/2010/main" val="85744548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33500" y="0"/>
            <a:ext cx="9521927" cy="6858000"/>
          </a:xfrm>
          <a:prstGeom prst="rect">
            <a:avLst/>
          </a:prstGeom>
        </p:spPr>
      </p:pic>
      <p:sp>
        <p:nvSpPr>
          <p:cNvPr id="3" name="TextBox 2"/>
          <p:cNvSpPr txBox="1"/>
          <p:nvPr/>
        </p:nvSpPr>
        <p:spPr>
          <a:xfrm>
            <a:off x="11282288" y="462226"/>
            <a:ext cx="476862" cy="5933547"/>
          </a:xfrm>
          <a:prstGeom prst="rect">
            <a:avLst/>
          </a:prstGeom>
          <a:noFill/>
        </p:spPr>
        <p:txBody>
          <a:bodyPr vert="wordArtVert" wrap="none" rtlCol="0">
            <a:spAutoFit/>
          </a:bodyPr>
          <a:lstStyle/>
          <a:p>
            <a:r>
              <a:rPr lang="en-US" sz="1600" smtClean="0"/>
              <a:t>IMMERSIVE </a:t>
            </a:r>
            <a:r>
              <a:rPr lang="en-US" sz="1600" dirty="0" smtClean="0"/>
              <a:t>EXPERIENCE</a:t>
            </a:r>
            <a:endParaRPr lang="en-US" sz="1600" dirty="0"/>
          </a:p>
        </p:txBody>
      </p:sp>
      <p:sp>
        <p:nvSpPr>
          <p:cNvPr id="4" name="TextBox 3"/>
          <p:cNvSpPr txBox="1"/>
          <p:nvPr/>
        </p:nvSpPr>
        <p:spPr>
          <a:xfrm>
            <a:off x="393229" y="1419378"/>
            <a:ext cx="513410" cy="4019242"/>
          </a:xfrm>
          <a:prstGeom prst="rect">
            <a:avLst/>
          </a:prstGeom>
          <a:noFill/>
        </p:spPr>
        <p:txBody>
          <a:bodyPr vert="wordArtVert" wrap="none" rtlCol="0">
            <a:spAutoFit/>
          </a:bodyPr>
          <a:lstStyle/>
          <a:p>
            <a:r>
              <a:rPr lang="en-US" smtClean="0"/>
              <a:t>DIANA THATER</a:t>
            </a:r>
            <a:endParaRPr lang="en-US"/>
          </a:p>
        </p:txBody>
      </p:sp>
    </p:spTree>
    <p:extLst>
      <p:ext uri="{BB962C8B-B14F-4D97-AF65-F5344CB8AC3E}">
        <p14:creationId xmlns:p14="http://schemas.microsoft.com/office/powerpoint/2010/main" val="192246928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24000" y="3756074"/>
            <a:ext cx="4135901" cy="3101926"/>
          </a:xfrm>
          <a:prstGeom prst="rect">
            <a:avLst/>
          </a:prstGeom>
        </p:spPr>
      </p:pic>
      <p:pic>
        <p:nvPicPr>
          <p:cNvPr id="3" name="Picture 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183422" y="0"/>
            <a:ext cx="2817055" cy="3756074"/>
          </a:xfrm>
          <a:prstGeom prst="rect">
            <a:avLst/>
          </a:prstGeom>
        </p:spPr>
      </p:pic>
      <p:pic>
        <p:nvPicPr>
          <p:cNvPr id="4" name="Picture 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319323" y="0"/>
            <a:ext cx="5143500" cy="6858000"/>
          </a:xfrm>
          <a:prstGeom prst="rect">
            <a:avLst/>
          </a:prstGeom>
        </p:spPr>
      </p:pic>
      <p:sp>
        <p:nvSpPr>
          <p:cNvPr id="5" name="Rectangle 4"/>
          <p:cNvSpPr/>
          <p:nvPr/>
        </p:nvSpPr>
        <p:spPr>
          <a:xfrm>
            <a:off x="3048000" y="3105835"/>
            <a:ext cx="6096000" cy="646331"/>
          </a:xfrm>
          <a:prstGeom prst="rect">
            <a:avLst/>
          </a:prstGeom>
        </p:spPr>
        <p:txBody>
          <a:bodyPr>
            <a:spAutoFit/>
          </a:bodyPr>
          <a:lstStyle/>
          <a:p>
            <a:r>
              <a:rPr lang="en-US" dirty="0"/>
              <a:t>been seen through doorways, therefore interacting with other parts of the exhibit. </a:t>
            </a:r>
            <a:endParaRPr lang="en-US" dirty="0"/>
          </a:p>
        </p:txBody>
      </p:sp>
    </p:spTree>
    <p:extLst>
      <p:ext uri="{BB962C8B-B14F-4D97-AF65-F5344CB8AC3E}">
        <p14:creationId xmlns:p14="http://schemas.microsoft.com/office/powerpoint/2010/main" val="27372023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764301" y="0"/>
            <a:ext cx="9427063" cy="6858000"/>
          </a:xfrm>
          <a:prstGeom prst="rect">
            <a:avLst/>
          </a:prstGeom>
        </p:spPr>
      </p:pic>
      <p:pic>
        <p:nvPicPr>
          <p:cNvPr id="3" name="thater sun video.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4068" y="2046849"/>
            <a:ext cx="2764301" cy="2764301"/>
          </a:xfrm>
          <a:prstGeom prst="rect">
            <a:avLst/>
          </a:prstGeom>
        </p:spPr>
      </p:pic>
    </p:spTree>
    <p:extLst>
      <p:ext uri="{BB962C8B-B14F-4D97-AF65-F5344CB8AC3E}">
        <p14:creationId xmlns:p14="http://schemas.microsoft.com/office/powerpoint/2010/main" val="173533607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0" y="3105835"/>
            <a:ext cx="6096000" cy="646331"/>
          </a:xfrm>
          <a:prstGeom prst="rect">
            <a:avLst/>
          </a:prstGeom>
        </p:spPr>
        <p:txBody>
          <a:bodyPr>
            <a:spAutoFit/>
          </a:bodyPr>
          <a:lstStyle/>
          <a:p>
            <a:r>
              <a:rPr lang="en-US" dirty="0"/>
              <a:t>that affect the viewers so that they relate on multiple levels. </a:t>
            </a:r>
            <a:r>
              <a:rPr lang="en-US" dirty="0" err="1"/>
              <a:t>Thater</a:t>
            </a:r>
            <a:r>
              <a:rPr lang="en-US" dirty="0"/>
              <a:t> writes about this interaction in the exhibition catalogue. </a:t>
            </a:r>
          </a:p>
        </p:txBody>
      </p:sp>
    </p:spTree>
    <p:extLst>
      <p:ext uri="{BB962C8B-B14F-4D97-AF65-F5344CB8AC3E}">
        <p14:creationId xmlns:p14="http://schemas.microsoft.com/office/powerpoint/2010/main" val="19035430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351692"/>
            <a:ext cx="10515600" cy="6147581"/>
          </a:xfrm>
        </p:spPr>
        <p:txBody>
          <a:bodyPr>
            <a:normAutofit/>
          </a:bodyPr>
          <a:lstStyle/>
          <a:p>
            <a:pPr marL="0" indent="0">
              <a:buNone/>
            </a:pPr>
            <a:r>
              <a:rPr lang="en-US" dirty="0" smtClean="0"/>
              <a:t>“Co-inhabitants of spaces with real and fictional – or illusory – worlds</a:t>
            </a:r>
          </a:p>
          <a:p>
            <a:pPr marL="0" indent="0">
              <a:buNone/>
            </a:pPr>
            <a:r>
              <a:rPr lang="en-US" dirty="0" smtClean="0"/>
              <a:t>The work is a form of memory, a barrage against disappearances” (2)</a:t>
            </a:r>
          </a:p>
          <a:p>
            <a:pPr marL="0" indent="0">
              <a:buNone/>
            </a:pPr>
            <a:endParaRPr lang="en-US" dirty="0" smtClean="0"/>
          </a:p>
          <a:p>
            <a:pPr marL="0" indent="0">
              <a:buNone/>
            </a:pPr>
            <a:endParaRPr lang="en-US" dirty="0"/>
          </a:p>
          <a:p>
            <a:pPr marL="0" indent="0">
              <a:buNone/>
            </a:pPr>
            <a:endParaRPr lang="en-US" dirty="0"/>
          </a:p>
          <a:p>
            <a:pPr marL="0" indent="0">
              <a:buNone/>
            </a:pPr>
            <a:r>
              <a:rPr lang="en-US" dirty="0"/>
              <a:t>Immersive </a:t>
            </a:r>
            <a:r>
              <a:rPr lang="en-US" dirty="0" smtClean="0"/>
              <a:t>=</a:t>
            </a:r>
            <a:r>
              <a:rPr lang="en-US" dirty="0"/>
              <a:t> Submersed</a:t>
            </a:r>
            <a:r>
              <a:rPr lang="en-US" dirty="0" smtClean="0"/>
              <a:t> = Overwhelming = Sublime</a:t>
            </a:r>
          </a:p>
          <a:p>
            <a:pPr marL="0" indent="0" algn="ctr">
              <a:buNone/>
            </a:pPr>
            <a:endParaRPr lang="en-US" dirty="0" smtClean="0"/>
          </a:p>
          <a:p>
            <a:pPr marL="0" indent="0" algn="ctr">
              <a:buNone/>
            </a:pPr>
            <a:r>
              <a:rPr lang="en-US" dirty="0" smtClean="0"/>
              <a:t>Senses</a:t>
            </a:r>
          </a:p>
          <a:p>
            <a:pPr marL="0" indent="0" algn="ctr">
              <a:buNone/>
            </a:pPr>
            <a:r>
              <a:rPr lang="en-US" dirty="0" smtClean="0"/>
              <a:t>Sensation</a:t>
            </a:r>
          </a:p>
          <a:p>
            <a:pPr marL="0" indent="0" algn="ctr">
              <a:buNone/>
            </a:pPr>
            <a:r>
              <a:rPr lang="en-US" dirty="0" smtClean="0"/>
              <a:t>Sensual</a:t>
            </a:r>
          </a:p>
          <a:p>
            <a:pPr marL="0" indent="0" algn="ctr">
              <a:buNone/>
            </a:pPr>
            <a:r>
              <a:rPr lang="en-US" dirty="0" smtClean="0"/>
              <a:t>Perception</a:t>
            </a:r>
          </a:p>
          <a:p>
            <a:pPr marL="0" indent="0" algn="ctr">
              <a:buNone/>
            </a:pPr>
            <a:endParaRPr lang="en-US" dirty="0"/>
          </a:p>
          <a:p>
            <a:pPr marL="0" indent="0" algn="ctr">
              <a:buNone/>
            </a:pPr>
            <a:endParaRPr lang="en-US" dirty="0" smtClean="0"/>
          </a:p>
          <a:p>
            <a:pPr marL="0" indent="0">
              <a:buNone/>
            </a:pPr>
            <a:endParaRPr lang="en-US" dirty="0" smtClean="0"/>
          </a:p>
          <a:p>
            <a:pPr marL="0" indent="0">
              <a:buNone/>
            </a:pPr>
            <a:endParaRPr lang="en-US" dirty="0"/>
          </a:p>
        </p:txBody>
      </p:sp>
      <p:pic>
        <p:nvPicPr>
          <p:cNvPr id="4" name="Swimming with the Dolphins.mo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9023233" y="2067951"/>
            <a:ext cx="2330567" cy="4153486"/>
          </a:xfrm>
          <a:prstGeom prst="rect">
            <a:avLst/>
          </a:prstGeom>
        </p:spPr>
      </p:pic>
    </p:spTree>
    <p:extLst>
      <p:ext uri="{BB962C8B-B14F-4D97-AF65-F5344CB8AC3E}">
        <p14:creationId xmlns:p14="http://schemas.microsoft.com/office/powerpoint/2010/main" val="156222578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62708" y="154744"/>
            <a:ext cx="11010314" cy="6193302"/>
          </a:xfrm>
          <a:prstGeom prst="rect">
            <a:avLst/>
          </a:prstGeom>
        </p:spPr>
      </p:pic>
      <p:sp>
        <p:nvSpPr>
          <p:cNvPr id="3" name="TextBox 2"/>
          <p:cNvSpPr txBox="1"/>
          <p:nvPr/>
        </p:nvSpPr>
        <p:spPr>
          <a:xfrm>
            <a:off x="1899138" y="6348046"/>
            <a:ext cx="10100009" cy="369332"/>
          </a:xfrm>
          <a:prstGeom prst="rect">
            <a:avLst/>
          </a:prstGeom>
          <a:noFill/>
        </p:spPr>
        <p:txBody>
          <a:bodyPr wrap="none" rtlCol="0">
            <a:spAutoFit/>
          </a:bodyPr>
          <a:lstStyle/>
          <a:p>
            <a:r>
              <a:rPr lang="en-US" smtClean="0"/>
              <a:t>Valerie Xanos, </a:t>
            </a:r>
            <a:r>
              <a:rPr lang="en-US" i="1" smtClean="0"/>
              <a:t>The Sublime Light and Dark; An Experiment in Disrupted Projection</a:t>
            </a:r>
            <a:r>
              <a:rPr lang="en-US" smtClean="0"/>
              <a:t>, Digital Projections 2016</a:t>
            </a:r>
            <a:endParaRPr lang="en-US" dirty="0"/>
          </a:p>
        </p:txBody>
      </p:sp>
    </p:spTree>
    <p:extLst>
      <p:ext uri="{BB962C8B-B14F-4D97-AF65-F5344CB8AC3E}">
        <p14:creationId xmlns:p14="http://schemas.microsoft.com/office/powerpoint/2010/main" val="179333855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alphaModFix amt="35000"/>
            <a:extLst>
              <a:ext uri="{28A0092B-C50C-407E-A947-70E740481C1C}">
                <a14:useLocalDpi xmlns:a14="http://schemas.microsoft.com/office/drawing/2010/main"/>
              </a:ext>
            </a:extLst>
          </a:blip>
          <a:stretch>
            <a:fillRect/>
          </a:stretch>
        </p:blipFill>
        <p:spPr>
          <a:xfrm>
            <a:off x="1521123" y="0"/>
            <a:ext cx="9149754" cy="6862316"/>
          </a:xfrm>
          <a:prstGeom prst="rect">
            <a:avLst/>
          </a:prstGeom>
        </p:spPr>
      </p:pic>
      <p:sp>
        <p:nvSpPr>
          <p:cNvPr id="2" name="Title 1"/>
          <p:cNvSpPr>
            <a:spLocks noGrp="1"/>
          </p:cNvSpPr>
          <p:nvPr>
            <p:ph type="title"/>
          </p:nvPr>
        </p:nvSpPr>
        <p:spPr>
          <a:xfrm>
            <a:off x="838200" y="365125"/>
            <a:ext cx="11217812" cy="1325563"/>
          </a:xfrm>
        </p:spPr>
        <p:txBody>
          <a:bodyPr/>
          <a:lstStyle/>
          <a:p>
            <a:r>
              <a:rPr lang="en-US" dirty="0" smtClean="0"/>
              <a:t>The alternate world of an immersive experience</a:t>
            </a:r>
            <a:endParaRPr lang="en-US" dirty="0"/>
          </a:p>
        </p:txBody>
      </p:sp>
      <p:sp>
        <p:nvSpPr>
          <p:cNvPr id="3" name="Content Placeholder 2"/>
          <p:cNvSpPr>
            <a:spLocks noGrp="1"/>
          </p:cNvSpPr>
          <p:nvPr>
            <p:ph idx="1"/>
          </p:nvPr>
        </p:nvSpPr>
        <p:spPr/>
        <p:txBody>
          <a:bodyPr>
            <a:normAutofit/>
          </a:bodyPr>
          <a:lstStyle/>
          <a:p>
            <a:pPr marL="0" indent="0">
              <a:buNone/>
            </a:pPr>
            <a:r>
              <a:rPr lang="en-US" sz="2400" dirty="0" smtClean="0"/>
              <a:t>My work, </a:t>
            </a:r>
            <a:r>
              <a:rPr lang="en-US" sz="2400" i="1" dirty="0" smtClean="0"/>
              <a:t>The Sublime Light and Dark, </a:t>
            </a:r>
            <a:r>
              <a:rPr lang="en-US" sz="2400" dirty="0" smtClean="0"/>
              <a:t>is </a:t>
            </a:r>
            <a:r>
              <a:rPr lang="en-US" sz="2400" dirty="0"/>
              <a:t>a</a:t>
            </a:r>
            <a:r>
              <a:rPr lang="en-US" sz="2400" dirty="0" smtClean="0"/>
              <a:t>rt in space that is not discursive in its site or specificity, but rather creates a connection, a nebulous exchange through interactions and submersion into a world experienced through the senses.</a:t>
            </a:r>
          </a:p>
          <a:p>
            <a:pPr marL="0" indent="0">
              <a:buNone/>
            </a:pPr>
            <a:r>
              <a:rPr lang="en-US" sz="2400" dirty="0" smtClean="0"/>
              <a:t>An unknown world, beyond the narrative, is translated to a part of us deeper than words can reach. </a:t>
            </a:r>
          </a:p>
          <a:p>
            <a:pPr marL="0" indent="0" algn="ctr">
              <a:buNone/>
            </a:pPr>
            <a:r>
              <a:rPr lang="en-US" sz="2400" dirty="0" smtClean="0"/>
              <a:t>The Viewer is</a:t>
            </a:r>
          </a:p>
          <a:p>
            <a:pPr marL="0" indent="0" algn="ctr">
              <a:lnSpc>
                <a:spcPct val="100000"/>
              </a:lnSpc>
              <a:buNone/>
            </a:pPr>
            <a:r>
              <a:rPr lang="en-US" sz="2400" dirty="0" smtClean="0"/>
              <a:t>Beyond </a:t>
            </a:r>
            <a:r>
              <a:rPr lang="en-US" sz="2400" dirty="0"/>
              <a:t>P</a:t>
            </a:r>
            <a:r>
              <a:rPr lang="en-US" sz="2400" dirty="0" smtClean="0"/>
              <a:t>lace &amp; Immersed</a:t>
            </a:r>
          </a:p>
          <a:p>
            <a:pPr marL="0" indent="0" algn="ctr">
              <a:lnSpc>
                <a:spcPct val="100000"/>
              </a:lnSpc>
              <a:buNone/>
            </a:pPr>
            <a:r>
              <a:rPr lang="en-US" sz="2400" dirty="0" smtClean="0"/>
              <a:t>Beyond </a:t>
            </a:r>
            <a:r>
              <a:rPr lang="en-US" sz="2400" dirty="0"/>
              <a:t>T</a:t>
            </a:r>
            <a:r>
              <a:rPr lang="en-US" sz="2400" dirty="0" smtClean="0"/>
              <a:t>ime &amp; Enmeshed</a:t>
            </a:r>
          </a:p>
          <a:p>
            <a:pPr marL="0" indent="0" algn="ctr">
              <a:lnSpc>
                <a:spcPct val="100000"/>
              </a:lnSpc>
              <a:buNone/>
            </a:pPr>
            <a:r>
              <a:rPr lang="en-US" sz="2400" dirty="0" smtClean="0"/>
              <a:t>Beyond </a:t>
            </a:r>
            <a:r>
              <a:rPr lang="en-US" sz="2400" dirty="0"/>
              <a:t>S</a:t>
            </a:r>
            <a:r>
              <a:rPr lang="en-US" sz="2400" dirty="0" smtClean="0"/>
              <a:t>elf &amp; Interconnected</a:t>
            </a:r>
            <a:endParaRPr lang="en-US" sz="2400" dirty="0"/>
          </a:p>
        </p:txBody>
      </p:sp>
    </p:spTree>
    <p:extLst>
      <p:ext uri="{BB962C8B-B14F-4D97-AF65-F5344CB8AC3E}">
        <p14:creationId xmlns:p14="http://schemas.microsoft.com/office/powerpoint/2010/main" val="126220151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644390" y="0"/>
            <a:ext cx="9144000" cy="6858000"/>
          </a:xfrm>
          <a:prstGeom prst="rect">
            <a:avLst/>
          </a:prstGeom>
        </p:spPr>
      </p:pic>
      <p:sp>
        <p:nvSpPr>
          <p:cNvPr id="3" name="TextBox 2"/>
          <p:cNvSpPr txBox="1"/>
          <p:nvPr/>
        </p:nvSpPr>
        <p:spPr>
          <a:xfrm>
            <a:off x="240780" y="6323431"/>
            <a:ext cx="11951220" cy="369332"/>
          </a:xfrm>
          <a:prstGeom prst="rect">
            <a:avLst/>
          </a:prstGeom>
          <a:noFill/>
        </p:spPr>
        <p:txBody>
          <a:bodyPr wrap="none" rtlCol="0">
            <a:spAutoFit/>
          </a:bodyPr>
          <a:lstStyle/>
          <a:p>
            <a:r>
              <a:rPr lang="en-US" dirty="0" smtClean="0"/>
              <a:t>Valerie Xanos</a:t>
            </a:r>
            <a:r>
              <a:rPr lang="en-US" i="1" dirty="0" smtClean="0"/>
              <a:t>, viewer immersed in </a:t>
            </a:r>
            <a:r>
              <a:rPr lang="en-US" i="1" dirty="0"/>
              <a:t>The Sublime Light and Dark; An Experiment in Disrupted </a:t>
            </a:r>
            <a:r>
              <a:rPr lang="en-US" i="1" dirty="0" smtClean="0"/>
              <a:t>Projection</a:t>
            </a:r>
            <a:r>
              <a:rPr lang="en-US" dirty="0" smtClean="0"/>
              <a:t>, Digital Projections 2016</a:t>
            </a:r>
            <a:endParaRPr lang="en-US" dirty="0"/>
          </a:p>
        </p:txBody>
      </p:sp>
    </p:spTree>
    <p:extLst>
      <p:ext uri="{BB962C8B-B14F-4D97-AF65-F5344CB8AC3E}">
        <p14:creationId xmlns:p14="http://schemas.microsoft.com/office/powerpoint/2010/main" val="11865550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393</TotalTime>
  <Words>1534</Words>
  <Application>Microsoft Macintosh PowerPoint</Application>
  <PresentationFormat>Widescreen</PresentationFormat>
  <Paragraphs>90</Paragraphs>
  <Slides>22</Slides>
  <Notes>14</Notes>
  <HiddenSlides>0</HiddenSlides>
  <MMClips>2</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22</vt:i4>
      </vt:variant>
    </vt:vector>
  </HeadingPairs>
  <TitlesOfParts>
    <vt:vector size="29" baseType="lpstr">
      <vt:lpstr>Calibri</vt:lpstr>
      <vt:lpstr>Calibri Light</vt:lpstr>
      <vt:lpstr>Georgia</vt:lpstr>
      <vt:lpstr>Helvetica</vt:lpstr>
      <vt:lpstr>Univers</vt:lpstr>
      <vt:lpstr>Arial</vt:lpstr>
      <vt:lpstr>Office Theme</vt:lpstr>
      <vt:lpstr>Immersive Experience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Diana Thater – Sympathetic Imagination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alternate world of an immersive experience</vt:lpstr>
      <vt:lpstr>PowerPoint Presentation</vt:lpstr>
    </vt:vector>
  </TitlesOfParts>
  <Company/>
  <LinksUpToDate>false</LinksUpToDate>
  <SharedDoc>false</SharedDoc>
  <HyperlinksChanged>false</HyperlinksChanged>
  <AppVersion>15.0028</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Valerie Xanos</dc:creator>
  <cp:lastModifiedBy>Valerie Xanos</cp:lastModifiedBy>
  <cp:revision>37</cp:revision>
  <dcterms:created xsi:type="dcterms:W3CDTF">2016-12-12T01:17:15Z</dcterms:created>
  <dcterms:modified xsi:type="dcterms:W3CDTF">2016-12-12T22:15:21Z</dcterms:modified>
</cp:coreProperties>
</file>